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7" r:id="rId9"/>
    <p:sldId id="266" r:id="rId10"/>
    <p:sldId id="268" r:id="rId11"/>
    <p:sldId id="261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6019" autoAdjust="0"/>
  </p:normalViewPr>
  <p:slideViewPr>
    <p:cSldViewPr snapToGrid="0" snapToObjects="1">
      <p:cViewPr varScale="1">
        <p:scale>
          <a:sx n="69" d="100"/>
          <a:sy n="69" d="100"/>
        </p:scale>
        <p:origin x="-120" y="-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G:\Document\lab\h28_soturon\happyou\graph\chain_score_image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8.6361111111111111E-2"/>
          <c:y val="5.0925925925925923E-2"/>
          <c:w val="0.88308333333333333"/>
          <c:h val="0.85368037328667246"/>
        </c:manualLayout>
      </c:layout>
      <c:scatterChart>
        <c:scatterStyle val="smoothMarker"/>
        <c:varyColors val="0"/>
        <c:ser>
          <c:idx val="0"/>
          <c:order val="0"/>
          <c:tx>
            <c:v>小連鎖</c:v>
          </c:tx>
          <c:marker>
            <c:symbol val="none"/>
          </c:marker>
          <c:yVal>
            <c:numRef>
              <c:f>Sheet1!$B$2:$B$28</c:f>
              <c:numCache>
                <c:formatCode>General</c:formatCode>
                <c:ptCount val="27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12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17</c:v>
                </c:pt>
                <c:pt idx="17">
                  <c:v>28</c:v>
                </c:pt>
                <c:pt idx="18">
                  <c:v>30</c:v>
                </c:pt>
                <c:pt idx="19">
                  <c:v>30</c:v>
                </c:pt>
                <c:pt idx="20">
                  <c:v>30</c:v>
                </c:pt>
                <c:pt idx="21">
                  <c:v>30</c:v>
                </c:pt>
                <c:pt idx="22">
                  <c:v>30</c:v>
                </c:pt>
                <c:pt idx="23">
                  <c:v>30</c:v>
                </c:pt>
                <c:pt idx="24">
                  <c:v>30</c:v>
                </c:pt>
                <c:pt idx="25">
                  <c:v>30</c:v>
                </c:pt>
                <c:pt idx="26">
                  <c:v>30</c:v>
                </c:pt>
              </c:numCache>
            </c:numRef>
          </c:yVal>
          <c:smooth val="1"/>
        </c:ser>
        <c:ser>
          <c:idx val="1"/>
          <c:order val="1"/>
          <c:tx>
            <c:v>大連鎖</c:v>
          </c:tx>
          <c:marker>
            <c:symbol val="none"/>
          </c:marker>
          <c:yVal>
            <c:numRef>
              <c:f>Sheet1!$C$2:$C$28</c:f>
              <c:numCache>
                <c:formatCode>General</c:formatCode>
                <c:ptCount val="27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5</c:v>
                </c:pt>
                <c:pt idx="19">
                  <c:v>10</c:v>
                </c:pt>
                <c:pt idx="20">
                  <c:v>20</c:v>
                </c:pt>
                <c:pt idx="21">
                  <c:v>40</c:v>
                </c:pt>
                <c:pt idx="22">
                  <c:v>77</c:v>
                </c:pt>
                <c:pt idx="23">
                  <c:v>80</c:v>
                </c:pt>
                <c:pt idx="24">
                  <c:v>80</c:v>
                </c:pt>
                <c:pt idx="25">
                  <c:v>80</c:v>
                </c:pt>
                <c:pt idx="26">
                  <c:v>80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47520"/>
        <c:axId val="136561216"/>
      </c:scatterChart>
      <c:valAx>
        <c:axId val="56547520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ja-JP" altLang="en-US" sz="1200"/>
                  <a:t>手数</a:t>
                </a:r>
              </a:p>
            </c:rich>
          </c:tx>
          <c:layout>
            <c:manualLayout>
              <c:xMode val="edge"/>
              <c:yMode val="edge"/>
              <c:x val="0.91111111111111109"/>
              <c:y val="0.8999766695829688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36561216"/>
        <c:crosses val="autoZero"/>
        <c:crossBetween val="midCat"/>
      </c:valAx>
      <c:valAx>
        <c:axId val="136561216"/>
        <c:scaling>
          <c:orientation val="minMax"/>
        </c:scaling>
        <c:delete val="1"/>
        <c:axPos val="l"/>
        <c:majorGridlines/>
        <c:title>
          <c:tx>
            <c:rich>
              <a:bodyPr rot="0" vert="wordArtVertRtl"/>
              <a:lstStyle/>
              <a:p>
                <a:pPr>
                  <a:defRPr sz="1200"/>
                </a:pPr>
                <a:r>
                  <a:rPr lang="ja-JP" altLang="en-US" sz="1200"/>
                  <a:t>スコア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2.0844634004082822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6547520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8.611111111111111E-2"/>
          <c:y val="0.41241214639836687"/>
          <c:w val="0.2"/>
          <c:h val="0.21221274424030329"/>
        </c:manualLayout>
      </c:layout>
      <c:overlay val="1"/>
      <c:spPr>
        <a:solidFill>
          <a:schemeClr val="bg1"/>
        </a:solidFill>
      </c:spPr>
      <c:txPr>
        <a:bodyPr/>
        <a:lstStyle/>
        <a:p>
          <a:pPr>
            <a:defRPr sz="1400"/>
          </a:pPr>
          <a:endParaRPr lang="ja-JP"/>
        </a:p>
      </c:txPr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EBE53-05EB-9D47-9E55-381CB6938FB1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789EE-D034-A646-97A6-96DD2BF709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36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97FB0-61DE-4412-A60B-A143843F9C2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4C365-D419-44FD-963D-B47B753939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12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色付きブロック「ぷよ」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同色</a:t>
            </a:r>
            <a:r>
              <a:rPr kumimoji="1" lang="ja-JP" altLang="en-US" dirty="0" err="1" smtClean="0"/>
              <a:t>ぷよを</a:t>
            </a:r>
            <a:r>
              <a:rPr kumimoji="1" lang="ja-JP" altLang="en-US" dirty="0" smtClean="0"/>
              <a:t>縦横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つ以上繋げると消去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一回の設置で複数回消すと連鎖</a:t>
            </a:r>
            <a:endParaRPr kumimoji="1" lang="en-US" altLang="ja-JP" dirty="0" smtClean="0"/>
          </a:p>
          <a:p>
            <a:r>
              <a:rPr kumimoji="1" lang="ja-JP" altLang="en-US" dirty="0" smtClean="0"/>
              <a:t>連鎖</a:t>
            </a:r>
            <a:r>
              <a:rPr kumimoji="1" lang="en-US" altLang="ja-JP" dirty="0" smtClean="0"/>
              <a:t>=&gt;</a:t>
            </a:r>
            <a:r>
              <a:rPr kumimoji="1" lang="ja-JP" altLang="en-US" dirty="0" smtClean="0"/>
              <a:t>スコア</a:t>
            </a:r>
            <a:r>
              <a:rPr kumimoji="1" lang="en-US" altLang="ja-JP" dirty="0" smtClean="0"/>
              <a:t>=&gt;</a:t>
            </a:r>
            <a:r>
              <a:rPr kumimoji="1" lang="ja-JP" altLang="en-US" dirty="0" smtClean="0"/>
              <a:t>妨害</a:t>
            </a:r>
            <a:endParaRPr kumimoji="1" lang="en-US" altLang="ja-JP" dirty="0" smtClean="0"/>
          </a:p>
          <a:p>
            <a:r>
              <a:rPr kumimoji="1" lang="ja-JP" altLang="en-US" dirty="0" smtClean="0"/>
              <a:t>大連鎖が勝利へ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40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16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8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555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75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846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26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130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4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90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26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54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7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0652F-FD11-F644-8FDE-D51F67131AC0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05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5309" y="1122363"/>
            <a:ext cx="11046373" cy="23876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対戦型パズルゲームにおける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機械学習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と人間の知識を用いた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の比較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728161"/>
            <a:ext cx="9144000" cy="2630596"/>
          </a:xfrm>
        </p:spPr>
        <p:txBody>
          <a:bodyPr/>
          <a:lstStyle/>
          <a:p>
            <a:r>
              <a:rPr kumimoji="1" lang="ja-JP" altLang="en-US" dirty="0" smtClean="0"/>
              <a:t>電気通信大学　情報理工学部</a:t>
            </a:r>
            <a:r>
              <a:rPr lang="ja-JP" altLang="en-US" dirty="0" smtClean="0"/>
              <a:t>　卒業論文発表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総合情報学科　メディア情報学コース</a:t>
            </a:r>
            <a:endParaRPr kumimoji="1" lang="en-US" altLang="ja-JP" dirty="0" smtClean="0"/>
          </a:p>
          <a:p>
            <a:r>
              <a:rPr lang="ja-JP" altLang="en-US" sz="2800" dirty="0"/>
              <a:t>橋山研究室</a:t>
            </a:r>
            <a:endParaRPr lang="en-US" altLang="ja-JP" sz="2800" dirty="0"/>
          </a:p>
          <a:p>
            <a:r>
              <a:rPr kumimoji="1" lang="en-US" altLang="ja-JP" sz="1800" dirty="0" smtClean="0"/>
              <a:t>1310163 </a:t>
            </a:r>
          </a:p>
          <a:p>
            <a:r>
              <a:rPr kumimoji="1" lang="ja-JP" altLang="en-US" sz="4000" dirty="0" smtClean="0"/>
              <a:t>柴澤弘樹</a:t>
            </a:r>
            <a:endParaRPr kumimoji="1" lang="en-US" altLang="ja-JP" sz="4000" dirty="0" smtClean="0"/>
          </a:p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04472" y="221673"/>
            <a:ext cx="338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>
                <a:solidFill>
                  <a:srgbClr val="FF0000"/>
                </a:solidFill>
              </a:rPr>
              <a:t>Todo</a:t>
            </a:r>
            <a:r>
              <a:rPr kumimoji="1" lang="en-US" altLang="ja-JP" dirty="0" smtClean="0">
                <a:solidFill>
                  <a:srgbClr val="FF0000"/>
                </a:solidFill>
              </a:rPr>
              <a:t>: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スライド</a:t>
            </a:r>
            <a:r>
              <a:rPr lang="ja-JP" altLang="en-US" dirty="0" smtClean="0">
                <a:solidFill>
                  <a:srgbClr val="FF0000"/>
                </a:solidFill>
              </a:rPr>
              <a:t>番号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5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93428" y="5675586"/>
            <a:ext cx="7191703" cy="59597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kumimoji="1" lang="ja-JP" altLang="en-US" smtClean="0"/>
              <a:t>今後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つの手法を組み合わせること</a:t>
            </a:r>
            <a:r>
              <a:rPr lang="ja-JP" altLang="en-US" dirty="0" smtClean="0"/>
              <a:t>を検討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43000" y="3800338"/>
            <a:ext cx="5510048" cy="14924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8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ja-JP" altLang="en-US" dirty="0" smtClean="0"/>
              <a:t>機械学習：解釈が困難</a:t>
            </a:r>
            <a:endParaRPr lang="en-US" altLang="ja-JP" dirty="0" smtClean="0"/>
          </a:p>
          <a:p>
            <a:pPr>
              <a:spcAft>
                <a:spcPts val="600"/>
              </a:spcAft>
            </a:pPr>
            <a:r>
              <a:rPr lang="ja-JP" altLang="en-US" dirty="0" smtClean="0"/>
              <a:t>知識適用：ルール化が困難</a:t>
            </a: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143000" y="1696026"/>
            <a:ext cx="10515600" cy="1821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ja-JP" altLang="en-US" dirty="0" smtClean="0"/>
              <a:t>機械学習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と人の知識を適用した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の比較</a:t>
            </a:r>
            <a:endParaRPr lang="en-US" altLang="ja-JP" dirty="0" smtClean="0"/>
          </a:p>
          <a:p>
            <a:pPr>
              <a:spcAft>
                <a:spcPts val="600"/>
              </a:spcAft>
            </a:pPr>
            <a:r>
              <a:rPr lang="ja-JP" altLang="en-US" dirty="0" smtClean="0"/>
              <a:t>対戦型パズルゲーム「ぷよぷよ」を対象</a:t>
            </a:r>
            <a:endParaRPr lang="en-US" altLang="ja-JP" dirty="0" smtClean="0"/>
          </a:p>
          <a:p>
            <a:pPr>
              <a:spcAft>
                <a:spcPts val="600"/>
              </a:spcAft>
            </a:pPr>
            <a:r>
              <a:rPr lang="ja-JP" altLang="en-US" dirty="0" smtClean="0"/>
              <a:t>人の知識を適用した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が強かった</a:t>
            </a:r>
            <a:endParaRPr lang="en-US" altLang="ja-JP" dirty="0" smtClean="0"/>
          </a:p>
        </p:txBody>
      </p:sp>
      <p:sp>
        <p:nvSpPr>
          <p:cNvPr id="8" name="右矢印 7"/>
          <p:cNvSpPr/>
          <p:nvPr/>
        </p:nvSpPr>
        <p:spPr>
          <a:xfrm>
            <a:off x="1384738" y="5616218"/>
            <a:ext cx="948559" cy="588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6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86529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DQN: Deep Q-Learning</a:t>
            </a:r>
            <a:r>
              <a:rPr kumimoji="1" lang="en-US" altLang="ja-JP" baseline="30000" dirty="0" smtClean="0"/>
              <a:t>[1]</a:t>
            </a:r>
            <a:endParaRPr kumimoji="1" lang="ja-JP" alt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232885"/>
              </a:xfrm>
            </p:spPr>
            <p:txBody>
              <a:bodyPr/>
              <a:lstStyle/>
              <a:p>
                <a:r>
                  <a:rPr kumimoji="1" lang="en-US" altLang="ja-JP" dirty="0" smtClean="0"/>
                  <a:t>Q</a:t>
                </a:r>
                <a:r>
                  <a:rPr kumimoji="1" lang="ja-JP" altLang="en-US" dirty="0" smtClean="0"/>
                  <a:t>学習における</a:t>
                </a:r>
                <a:r>
                  <a:rPr kumimoji="1" lang="en-US" altLang="ja-JP" dirty="0" smtClean="0"/>
                  <a:t>Q</a:t>
                </a:r>
                <a:r>
                  <a:rPr lang="ja-JP" altLang="en-US" dirty="0" smtClean="0"/>
                  <a:t>値</a:t>
                </a:r>
                <a:r>
                  <a:rPr kumimoji="1" lang="ja-JP" altLang="en-US" dirty="0" smtClean="0"/>
                  <a:t>をディープラーニングで学習</a:t>
                </a:r>
                <a:endParaRPr kumimoji="1" lang="en-US" altLang="ja-JP" dirty="0" smtClean="0"/>
              </a:p>
              <a:p>
                <a:r>
                  <a:rPr lang="ja-JP" altLang="en-US" dirty="0" smtClean="0"/>
                  <a:t>パラメータ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dirty="0" smtClean="0"/>
                  <a:t>の更新式</a:t>
                </a:r>
                <a:endParaRPr lang="en-US" altLang="ja-JP" dirty="0" smtClean="0"/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232885"/>
              </a:xfrm>
              <a:blipFill rotWithShape="1">
                <a:blip r:embed="rId2"/>
                <a:stretch>
                  <a:fillRect l="-1043" t="-7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3794234" y="3650559"/>
                <a:ext cx="8878619" cy="11582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ja-JP" sz="2400" dirty="0" smtClean="0"/>
                  <a:t>:</a:t>
                </a:r>
                <a:r>
                  <a:rPr lang="ja-JP" altLang="en-US" sz="2400" dirty="0" smtClean="0"/>
                  <a:t>時刻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ja-JP" sz="2400" dirty="0" smtClean="0"/>
                  <a:t>:</a:t>
                </a:r>
                <a:r>
                  <a:rPr lang="ja-JP" altLang="en-US" sz="2400" dirty="0" smtClean="0"/>
                  <a:t>学習係数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ja-JP" alt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ja-JP" altLang="en-US" sz="2400" dirty="0" smtClean="0"/>
                  <a:t>で得た報酬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ja-JP" sz="2400" dirty="0" smtClean="0"/>
                  <a:t>: </a:t>
                </a:r>
                <a:r>
                  <a:rPr lang="ja-JP" altLang="en-US" sz="2400" dirty="0" smtClean="0"/>
                  <a:t>割引係数</a:t>
                </a:r>
                <a:r>
                  <a:rPr lang="en-US" altLang="ja-JP" sz="2400" dirty="0" smtClean="0"/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ja-JP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ja-JP" sz="2400" b="0" i="1" smtClean="0">
                        <a:latin typeface="Cambria Math" charset="0"/>
                      </a:rPr>
                      <m:t>: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lang="ja-JP" altLang="en-US" sz="2400" dirty="0" smtClean="0"/>
                  <a:t>での状態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lang="ja-JP" altLang="en-US" sz="2400" dirty="0" smtClean="0"/>
                  <a:t>での行動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ja-JP" altLang="en-US" sz="24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34" y="3650559"/>
                <a:ext cx="8878619" cy="1158273"/>
              </a:xfrm>
              <a:prstGeom prst="rect">
                <a:avLst/>
              </a:prstGeom>
              <a:blipFill rotWithShape="0">
                <a:blip r:embed="rId3"/>
                <a:stretch>
                  <a:fillRect t="-44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502975" y="2883278"/>
                <a:ext cx="9942787" cy="577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b="0" i="1" smtClean="0"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d>
                        <m:dPr>
                          <m:ctrlPr>
                            <a:rPr lang="is-IS" altLang="ja-JP" sz="2400" b="0" i="1" smtClean="0"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ja-JP" sz="2400" b="0" i="1" smtClean="0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ja-JP" sz="2400" b="0" i="1" smtClean="0">
                                      <a:latin typeface="Cambria Math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2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ja-JP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ja-JP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altLang="ja-JP" sz="2400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ja-JP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altLang="ja-JP" sz="2400" b="0" i="1" smtClean="0">
                              <a:latin typeface="Cambria Math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ja-JP" sz="240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altLang="ja-JP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975" y="2883278"/>
                <a:ext cx="9942787" cy="5775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コネクタ 6"/>
          <p:cNvCxnSpPr/>
          <p:nvPr/>
        </p:nvCxnSpPr>
        <p:spPr>
          <a:xfrm flipV="1">
            <a:off x="325821" y="6053959"/>
            <a:ext cx="11317014" cy="3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68165" y="6167546"/>
            <a:ext cx="9350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[1]</a:t>
            </a:r>
            <a:r>
              <a:rPr lang="en-US" altLang="ja-JP" dirty="0"/>
              <a:t> </a:t>
            </a:r>
            <a:r>
              <a:rPr lang="en-US" altLang="ja-JP" dirty="0" err="1"/>
              <a:t>Volodymyr</a:t>
            </a:r>
            <a:r>
              <a:rPr lang="en-US" altLang="ja-JP" dirty="0"/>
              <a:t> </a:t>
            </a:r>
            <a:r>
              <a:rPr lang="en-US" altLang="ja-JP" dirty="0" err="1"/>
              <a:t>Mnih</a:t>
            </a:r>
            <a:r>
              <a:rPr lang="en-US" altLang="ja-JP" dirty="0"/>
              <a:t> et al. Human-level control through deep </a:t>
            </a:r>
            <a:r>
              <a:rPr lang="en-US" altLang="ja-JP" dirty="0" smtClean="0"/>
              <a:t>rein-</a:t>
            </a:r>
            <a:r>
              <a:rPr lang="en-US" altLang="ja-JP" dirty="0" err="1" smtClean="0"/>
              <a:t>forcement</a:t>
            </a:r>
            <a:r>
              <a:rPr lang="en-US" altLang="ja-JP" dirty="0" smtClean="0"/>
              <a:t> </a:t>
            </a:r>
            <a:r>
              <a:rPr lang="en-US" altLang="ja-JP" dirty="0"/>
              <a:t>learning. </a:t>
            </a:r>
            <a:endParaRPr lang="en-US" altLang="ja-JP" dirty="0" smtClean="0"/>
          </a:p>
          <a:p>
            <a:r>
              <a:rPr lang="en-US" altLang="ja-JP" i="1" dirty="0" smtClean="0"/>
              <a:t>      Nature</a:t>
            </a:r>
            <a:r>
              <a:rPr lang="en-US" altLang="ja-JP" dirty="0"/>
              <a:t>, Vol. 518, No. 7540, pp. 529–533, 02 2015. </a:t>
            </a:r>
            <a:endParaRPr lang="en-US" altLang="ja-JP" dirty="0" smtClean="0">
              <a:effectLst/>
            </a:endParaRPr>
          </a:p>
          <a:p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838200" y="4852605"/>
                <a:ext cx="10515600" cy="1314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dirty="0" smtClean="0">
                    <a:solidFill>
                      <a:srgbClr val="FF0000"/>
                    </a:solidFill>
                  </a:rPr>
                  <a:t>ゲーム内</a:t>
                </a:r>
                <a:r>
                  <a:rPr lang="en-US" altLang="ja-JP" dirty="0" smtClean="0">
                    <a:solidFill>
                      <a:srgbClr val="FF0000"/>
                    </a:solidFill>
                  </a:rPr>
                  <a:t>AI</a:t>
                </a:r>
                <a:r>
                  <a:rPr lang="ja-JP" altLang="en-US" dirty="0" smtClean="0">
                    <a:solidFill>
                      <a:srgbClr val="FF0000"/>
                    </a:solidFill>
                  </a:rPr>
                  <a:t>との対戦</a:t>
                </a:r>
                <a:r>
                  <a:rPr lang="ja-JP" altLang="en-US" dirty="0" smtClean="0"/>
                  <a:t>で戦術を学習</a:t>
                </a:r>
                <a:endParaRPr lang="en-US" altLang="ja-JP" dirty="0" smtClean="0"/>
              </a:p>
              <a:p>
                <a:r>
                  <a:rPr lang="ja-JP" altLang="en-US" dirty="0" smtClean="0"/>
                  <a:t>報酬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 smtClean="0"/>
                  <a:t>: (</a:t>
                </a:r>
                <a:r>
                  <a:rPr lang="ja-JP" altLang="en-US" dirty="0" smtClean="0"/>
                  <a:t>自スコア</a:t>
                </a:r>
                <a:r>
                  <a:rPr lang="en-US" altLang="ja-JP" dirty="0" smtClean="0"/>
                  <a:t>-</a:t>
                </a:r>
                <a:r>
                  <a:rPr lang="ja-JP" altLang="en-US" dirty="0" smtClean="0"/>
                  <a:t>相手スコア</a:t>
                </a:r>
                <a:r>
                  <a:rPr lang="en-US" altLang="ja-JP" dirty="0" smtClean="0"/>
                  <a:t>)</a:t>
                </a:r>
                <a:r>
                  <a:rPr lang="ja-JP" altLang="en-US" dirty="0" smtClean="0"/>
                  <a:t>の変化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2605"/>
                <a:ext cx="10515600" cy="1314941"/>
              </a:xfrm>
              <a:prstGeom prst="rect">
                <a:avLst/>
              </a:prstGeom>
              <a:blipFill rotWithShape="0">
                <a:blip r:embed="rId5"/>
                <a:stretch>
                  <a:fillRect l="-1043" t="-78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1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背景：ゲーム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の現状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87062"/>
            <a:ext cx="10515600" cy="1639614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AI</a:t>
            </a:r>
            <a:r>
              <a:rPr kumimoji="1" lang="ja-JP" altLang="en-US" sz="3200" dirty="0" smtClean="0"/>
              <a:t>がプロの人間プレイヤーに勝つ</a:t>
            </a:r>
            <a:endParaRPr kumimoji="1" lang="en-US" altLang="ja-JP" sz="3200" dirty="0" smtClean="0"/>
          </a:p>
          <a:p>
            <a:pPr lvl="1"/>
            <a:r>
              <a:rPr kumimoji="1" lang="en-US" altLang="ja-JP" sz="2800" dirty="0" err="1" smtClean="0"/>
              <a:t>AlphaGo</a:t>
            </a:r>
            <a:r>
              <a:rPr kumimoji="1" lang="en-US" altLang="ja-JP" sz="2800" dirty="0" smtClean="0"/>
              <a:t>……</a:t>
            </a:r>
            <a:r>
              <a:rPr lang="ja-JP" altLang="en-US" sz="2800" dirty="0" smtClean="0"/>
              <a:t>囲碁</a:t>
            </a:r>
            <a:endParaRPr kumimoji="1" lang="en-US" altLang="ja-JP" sz="2800" dirty="0" smtClean="0"/>
          </a:p>
          <a:p>
            <a:pPr lvl="1"/>
            <a:r>
              <a:rPr lang="en-US" altLang="ja-JP" sz="2800" dirty="0" smtClean="0"/>
              <a:t>DQN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……Atari 2600</a:t>
            </a:r>
            <a:r>
              <a:rPr lang="ja-JP" altLang="en-US" sz="2800" dirty="0" smtClean="0"/>
              <a:t>ゲームの</a:t>
            </a:r>
            <a:r>
              <a:rPr lang="en-US" altLang="ja-JP" sz="2800" dirty="0" smtClean="0"/>
              <a:t>29</a:t>
            </a:r>
            <a:r>
              <a:rPr lang="ja-JP" altLang="en-US" sz="2800" dirty="0" smtClean="0"/>
              <a:t>種類</a:t>
            </a:r>
            <a:endParaRPr lang="en-US" altLang="ja-JP" sz="2800" dirty="0" smtClean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2054884" y="4882611"/>
            <a:ext cx="7183701" cy="18393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08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内部処理がブラックボックス</a:t>
            </a:r>
            <a:endParaRPr lang="en-US" altLang="ja-JP" dirty="0"/>
          </a:p>
          <a:p>
            <a:r>
              <a:rPr lang="ja-JP" altLang="en-US" dirty="0" smtClean="0"/>
              <a:t>処理、挙動の解釈が難しい</a:t>
            </a:r>
            <a:endParaRPr lang="en-US" altLang="ja-JP" dirty="0" smtClean="0"/>
          </a:p>
          <a:p>
            <a:r>
              <a:rPr lang="ja-JP" altLang="en-US" dirty="0" smtClean="0"/>
              <a:t>学習結果の再利用が難しい</a:t>
            </a:r>
            <a:endParaRPr lang="en-US" altLang="ja-JP" dirty="0" smtClean="0"/>
          </a:p>
        </p:txBody>
      </p:sp>
      <p:sp>
        <p:nvSpPr>
          <p:cNvPr id="6" name="円/楕円 5"/>
          <p:cNvSpPr/>
          <p:nvPr/>
        </p:nvSpPr>
        <p:spPr>
          <a:xfrm>
            <a:off x="1035382" y="4478788"/>
            <a:ext cx="2039007" cy="8828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/>
              <a:t>問題</a:t>
            </a:r>
            <a:endParaRPr kumimoji="1" lang="ja-JP" altLang="en-US" sz="3200"/>
          </a:p>
        </p:txBody>
      </p:sp>
      <p:sp>
        <p:nvSpPr>
          <p:cNvPr id="8" name="曲折矢印 7"/>
          <p:cNvSpPr/>
          <p:nvPr/>
        </p:nvSpPr>
        <p:spPr>
          <a:xfrm rot="16200000">
            <a:off x="1102055" y="2999880"/>
            <a:ext cx="875506" cy="1030157"/>
          </a:xfrm>
          <a:prstGeom prst="bentArrow">
            <a:avLst>
              <a:gd name="adj1" fmla="val 28602"/>
              <a:gd name="adj2" fmla="val 37605"/>
              <a:gd name="adj3" fmla="val 43008"/>
              <a:gd name="adj4" fmla="val 37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293827" y="3546489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smtClean="0"/>
              <a:t>機械学習（ディープラーニング）の発展</a:t>
            </a:r>
            <a:endParaRPr lang="en-US" altLang="ja-JP" sz="2800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07" y="463732"/>
            <a:ext cx="3789824" cy="245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8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46715"/>
            <a:ext cx="10515600" cy="41626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ja-JP" altLang="en-US" sz="3200" dirty="0" smtClean="0"/>
              <a:t>機械学習</a:t>
            </a:r>
            <a:r>
              <a:rPr lang="en-US" altLang="ja-JP" sz="3200" dirty="0" smtClean="0"/>
              <a:t>AI</a:t>
            </a:r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◯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強い、事前知識不要</a:t>
            </a:r>
            <a:endParaRPr lang="en-US" altLang="ja-JP" sz="28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ja-JP" sz="2800" dirty="0" smtClean="0">
                <a:solidFill>
                  <a:srgbClr val="0070C0"/>
                </a:solidFill>
              </a:rPr>
              <a:t>×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学習結果の解釈が難しい</a:t>
            </a:r>
            <a:endParaRPr lang="en-US" altLang="ja-JP" sz="2800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ja-JP" altLang="en-US" sz="3200" dirty="0" smtClean="0"/>
              <a:t>ルールベース</a:t>
            </a:r>
            <a:r>
              <a:rPr lang="en-US" altLang="ja-JP" sz="3200" dirty="0" smtClean="0"/>
              <a:t>AI</a:t>
            </a:r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◯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処理の解釈、改良が容易</a:t>
            </a:r>
            <a:endParaRPr lang="en-US" altLang="ja-JP" sz="28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ja-JP" sz="2800" dirty="0" smtClean="0">
                <a:solidFill>
                  <a:srgbClr val="0070C0"/>
                </a:solidFill>
              </a:rPr>
              <a:t>×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知識のルール化が難しい</a:t>
            </a:r>
            <a:endParaRPr lang="en-US" altLang="ja-JP" sz="28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599996" y="5609359"/>
            <a:ext cx="6992007" cy="9091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ja-JP" sz="3200" dirty="0" smtClean="0"/>
              <a:t>2</a:t>
            </a:r>
            <a:r>
              <a:rPr lang="ja-JP" altLang="en-US" sz="3200" dirty="0" smtClean="0"/>
              <a:t>つの手法を比較、検討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05608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ぷよぷよ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連鎖</a:t>
            </a:r>
            <a:r>
              <a:rPr lang="ja-JP" altLang="en-US" dirty="0" smtClean="0"/>
              <a:t>：「</a:t>
            </a:r>
            <a:r>
              <a:rPr lang="ja-JP" altLang="en-US" dirty="0" smtClean="0"/>
              <a:t>ぷよ</a:t>
            </a:r>
            <a:r>
              <a:rPr lang="ja-JP" altLang="en-US" dirty="0" smtClean="0"/>
              <a:t>」</a:t>
            </a:r>
            <a:r>
              <a:rPr lang="ja-JP" altLang="en-US" dirty="0" smtClean="0"/>
              <a:t>を連続で消去</a:t>
            </a:r>
            <a:endParaRPr lang="en-US" altLang="ja-JP" dirty="0" smtClean="0"/>
          </a:p>
          <a:p>
            <a:r>
              <a:rPr lang="ja-JP" altLang="en-US" dirty="0" smtClean="0"/>
              <a:t>連鎖　　スコア　　相手の妨害</a:t>
            </a:r>
            <a:endParaRPr lang="en-US" altLang="ja-JP" dirty="0" smtClean="0"/>
          </a:p>
          <a:p>
            <a:r>
              <a:rPr lang="ja-JP" altLang="en-US" dirty="0" smtClean="0"/>
              <a:t>大連鎖</a:t>
            </a:r>
            <a:r>
              <a:rPr lang="ja-JP" altLang="en-US" dirty="0" smtClean="0"/>
              <a:t>が勝利へ</a:t>
            </a:r>
            <a:endParaRPr lang="en-US" altLang="ja-JP" dirty="0" smtClean="0"/>
          </a:p>
          <a:p>
            <a:r>
              <a:rPr lang="ja-JP" altLang="en-US" u="sng" dirty="0" smtClean="0"/>
              <a:t>先読み</a:t>
            </a:r>
            <a:r>
              <a:rPr lang="ja-JP" altLang="en-US" u="sng" dirty="0" smtClean="0"/>
              <a:t>、長期的視点の必要性</a:t>
            </a:r>
            <a:endParaRPr lang="en-US" altLang="ja-JP" u="sng" dirty="0"/>
          </a:p>
        </p:txBody>
      </p:sp>
      <p:pic>
        <p:nvPicPr>
          <p:cNvPr id="1037" name="Picture 13" descr="G:\Document\lab\h28_soturon\happyou\anime\anime_blac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71" y="742724"/>
            <a:ext cx="4351329" cy="543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:\Document\lab\h28_soturon\happyou\anime\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71" y="767159"/>
            <a:ext cx="4327877" cy="538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矢印 10"/>
          <p:cNvSpPr/>
          <p:nvPr/>
        </p:nvSpPr>
        <p:spPr>
          <a:xfrm>
            <a:off x="1995055" y="2313693"/>
            <a:ext cx="498764" cy="42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3768436" y="2341403"/>
            <a:ext cx="498764" cy="42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9" name="グラフ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9413590"/>
              </p:ext>
            </p:extLst>
          </p:nvPr>
        </p:nvGraphicFramePr>
        <p:xfrm>
          <a:off x="1039091" y="392083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79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連鎖ポテンシャル法</a:t>
            </a:r>
            <a:r>
              <a:rPr lang="en-US" altLang="ja-JP" baseline="30000" dirty="0" smtClean="0"/>
              <a:t>[1][2]</a:t>
            </a:r>
            <a:endParaRPr kumimoji="1" lang="ja-JP" altLang="en-US" baseline="30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5341"/>
          </a:xfrm>
        </p:spPr>
        <p:txBody>
          <a:bodyPr/>
          <a:lstStyle/>
          <a:p>
            <a:r>
              <a:rPr kumimoji="1" lang="ja-JP" altLang="en-US" dirty="0" smtClean="0"/>
              <a:t>見えている手のみ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（</a:t>
            </a:r>
            <a:r>
              <a:rPr kumimoji="1" lang="en-US" altLang="ja-JP" dirty="0" smtClean="0">
                <a:solidFill>
                  <a:srgbClr val="FF0000"/>
                </a:solidFill>
              </a:rPr>
              <a:t>3</a:t>
            </a:r>
            <a:r>
              <a:rPr kumimoji="1" lang="ja-JP" altLang="en-US" dirty="0" smtClean="0">
                <a:solidFill>
                  <a:srgbClr val="FF0000"/>
                </a:solidFill>
              </a:rPr>
              <a:t>手分）を全探索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手目での消去なし</a:t>
            </a:r>
            <a:endParaRPr kumimoji="1" lang="en-US" altLang="ja-JP" dirty="0" smtClean="0"/>
          </a:p>
          <a:p>
            <a:r>
              <a:rPr kumimoji="1" lang="en-US" altLang="ja-JP" dirty="0" smtClean="0"/>
              <a:t>2, 3</a:t>
            </a:r>
            <a:r>
              <a:rPr kumimoji="1" lang="ja-JP" altLang="en-US" dirty="0" smtClean="0"/>
              <a:t>手目で発動する連鎖の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スコアを最大化</a:t>
            </a:r>
            <a:endParaRPr kumimoji="1" lang="en-US" altLang="ja-JP" dirty="0" smtClean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 flipV="1">
            <a:off x="441434" y="5465376"/>
            <a:ext cx="10804635" cy="31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152399" y="5576798"/>
            <a:ext cx="11887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>
                <a:effectLst/>
                <a:latin typeface="IPAexMincho" charset="0"/>
              </a:rPr>
              <a:t>[1] </a:t>
            </a:r>
            <a:r>
              <a:rPr lang="ja-JP" altLang="en-US" sz="1600" dirty="0" smtClean="0">
                <a:effectLst/>
                <a:latin typeface="IPAexMincho" charset="0"/>
              </a:rPr>
              <a:t>富沢大介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池田心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シモンビエノ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  <a:r>
              <a:rPr lang="ja-JP" altLang="en-US" sz="1600" dirty="0" smtClean="0">
                <a:effectLst/>
                <a:latin typeface="IPAexMincho" charset="0"/>
              </a:rPr>
              <a:t>落下型パズルゲームの定石形配置法とぷよぷよへの適用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  <a:r>
              <a:rPr lang="ja-JP" altLang="en-US" sz="1600" dirty="0" smtClean="0">
                <a:effectLst/>
                <a:latin typeface="IPAexMincho" charset="0"/>
              </a:rPr>
              <a:t>情報処理学会論文誌</a:t>
            </a:r>
            <a:r>
              <a:rPr lang="en-US" altLang="ja-JP" dirty="0" smtClean="0">
                <a:effectLst/>
                <a:latin typeface="NimbusRomNo9L" charset="0"/>
              </a:rPr>
              <a:t>, Vol. 53,  </a:t>
            </a:r>
          </a:p>
          <a:p>
            <a:r>
              <a:rPr lang="en-US" altLang="ja-JP" dirty="0">
                <a:latin typeface="NimbusRomNo9L" charset="0"/>
              </a:rPr>
              <a:t> </a:t>
            </a:r>
            <a:r>
              <a:rPr lang="en-US" altLang="ja-JP" dirty="0" smtClean="0">
                <a:latin typeface="NimbusRomNo9L" charset="0"/>
              </a:rPr>
              <a:t>    </a:t>
            </a:r>
            <a:r>
              <a:rPr lang="en-US" altLang="ja-JP" dirty="0" smtClean="0">
                <a:effectLst/>
                <a:latin typeface="NimbusRomNo9L" charset="0"/>
              </a:rPr>
              <a:t>No. 11, pp. 2560–2570, </a:t>
            </a:r>
            <a:r>
              <a:rPr lang="en-US" altLang="ja-JP" dirty="0" err="1" smtClean="0">
                <a:effectLst/>
                <a:latin typeface="NimbusRomNo9L" charset="0"/>
              </a:rPr>
              <a:t>nov</a:t>
            </a:r>
            <a:r>
              <a:rPr lang="en-US" altLang="ja-JP" dirty="0" smtClean="0">
                <a:effectLst/>
                <a:latin typeface="NimbusRomNo9L" charset="0"/>
              </a:rPr>
              <a:t> 2012. </a:t>
            </a:r>
            <a:endParaRPr lang="en-US" altLang="ja-JP" sz="1600" dirty="0"/>
          </a:p>
          <a:p>
            <a:r>
              <a:rPr lang="en-US" altLang="ja-JP" dirty="0" smtClean="0">
                <a:effectLst/>
                <a:latin typeface="NimbusRomNo9L" charset="0"/>
              </a:rPr>
              <a:t>[2] </a:t>
            </a:r>
            <a:r>
              <a:rPr lang="en-US" altLang="ja-JP" dirty="0" smtClean="0">
                <a:effectLst/>
                <a:latin typeface="NimbusRomNo9L" charset="0"/>
              </a:rPr>
              <a:t> </a:t>
            </a:r>
            <a:r>
              <a:rPr lang="ja-JP" altLang="en-US" sz="1600" dirty="0" smtClean="0">
                <a:effectLst/>
                <a:latin typeface="IPAexMincho" charset="0"/>
              </a:rPr>
              <a:t>大月龍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前田新一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石井信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  <a:r>
              <a:rPr lang="ja-JP" altLang="en-US" sz="1600" dirty="0" smtClean="0">
                <a:effectLst/>
                <a:latin typeface="IPAexMincho" charset="0"/>
              </a:rPr>
              <a:t>不完全情報ゲームに対する階層化したモンテカルロ探索とそのぷよぷよへの適用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</a:p>
          <a:p>
            <a:r>
              <a:rPr lang="en-US" altLang="ja-JP" sz="1600" dirty="0">
                <a:latin typeface="NimbusRomNo9L" charset="0"/>
              </a:rPr>
              <a:t> </a:t>
            </a:r>
            <a:r>
              <a:rPr lang="en-US" altLang="ja-JP" sz="1600" dirty="0" smtClean="0">
                <a:latin typeface="NimbusRomNo9L" charset="0"/>
              </a:rPr>
              <a:t>     </a:t>
            </a:r>
            <a:r>
              <a:rPr lang="ja-JP" altLang="en-US" sz="1600" dirty="0" smtClean="0">
                <a:effectLst/>
                <a:latin typeface="IPAexMincho" charset="0"/>
              </a:rPr>
              <a:t>電子情報通信学会技術研究報告</a:t>
            </a:r>
            <a:r>
              <a:rPr lang="en-US" altLang="ja-JP" dirty="0" smtClean="0">
                <a:effectLst/>
                <a:latin typeface="NimbusRomNo9L" charset="0"/>
              </a:rPr>
              <a:t>. NC, </a:t>
            </a:r>
            <a:r>
              <a:rPr lang="ja-JP" altLang="en-US" sz="1600" dirty="0" smtClean="0">
                <a:effectLst/>
                <a:latin typeface="IPAexMincho" charset="0"/>
              </a:rPr>
              <a:t>ニューロコンピューティング</a:t>
            </a:r>
            <a:r>
              <a:rPr lang="en-US" altLang="ja-JP" dirty="0" smtClean="0">
                <a:effectLst/>
                <a:latin typeface="NimbusRomNo9L" charset="0"/>
              </a:rPr>
              <a:t>, Vol. 113, No. 500, pp. 275–280, mar 2014. </a:t>
            </a:r>
            <a:endParaRPr lang="ja-JP" altLang="en-US" sz="1600" dirty="0">
              <a:effectLst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509344" y="4260876"/>
            <a:ext cx="5877911" cy="857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/>
              <a:t>3</a:t>
            </a:r>
            <a:r>
              <a:rPr lang="ja-JP" altLang="en-US" dirty="0" smtClean="0"/>
              <a:t>手目を全幅探索＋消去の許可</a:t>
            </a:r>
            <a:endParaRPr lang="en-US" altLang="ja-JP" dirty="0" smtClean="0"/>
          </a:p>
          <a:p>
            <a:endParaRPr lang="ja-JP" altLang="en-US" dirty="0"/>
          </a:p>
        </p:txBody>
      </p:sp>
      <p:sp>
        <p:nvSpPr>
          <p:cNvPr id="7" name="右矢印 6"/>
          <p:cNvSpPr/>
          <p:nvPr/>
        </p:nvSpPr>
        <p:spPr>
          <a:xfrm>
            <a:off x="838200" y="3951878"/>
            <a:ext cx="1576552" cy="1095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smtClean="0"/>
              <a:t>改良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5187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754582" y="3601198"/>
            <a:ext cx="7924800" cy="11341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zoro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0;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 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縦置き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1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||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 &amp;&amp;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==0 ||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!=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row[0] = 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row[1] = 0;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+= 2;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横置き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&lt; 3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height[i+1]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&lt;= 1 )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col[0]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col[1]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row[1]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左端へ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col[0] = col[1] = 0;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row[0] = height[0]+1;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row[1] = height[0];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非ゾロ</a:t>
            </a:r>
          </a:p>
          <a:p>
            <a:endParaRPr lang="ja-JP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土台横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0;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]&lt; 3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((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&lt; 3)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&lt; 3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((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&lt; 3)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左端土台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 == 2)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0;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height[0]+1;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0;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height[0]+1;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土台＋仕掛け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2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height[0]+1;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2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height[0]+1;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仕掛け左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((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&lt; 3)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||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!=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((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&lt; 3)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||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!=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仕掛け縦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+ 1;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+ 1;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	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土台横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0;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]&lt; 3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(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&lt; 3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(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他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0;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 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if ((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== 0 ||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!=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[i-1]) &amp;&amp;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(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zoro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[1]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[1][0]) || //ABBB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isABAC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[0],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[1]) ||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zoro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[1]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zoro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[2] &amp;&amp; !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[0],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[1][0])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[2][0]) //ABCCBB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 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col[0]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row[0]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 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if (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== 0 ||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!=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col[0]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col[1]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row[1]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 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col[0] = col[1] = 0;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row[0] = height[0];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row[1] = height[0];</a:t>
            </a: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return ret;</a:t>
            </a:r>
          </a:p>
          <a:p>
            <a:endParaRPr kumimoji="1" lang="ja-JP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人の知識を適用した</a:t>
            </a:r>
            <a:r>
              <a:rPr kumimoji="1" lang="en-US" altLang="ja-JP" dirty="0" smtClean="0"/>
              <a:t>AI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71038" y="1992601"/>
            <a:ext cx="8353100" cy="1678854"/>
          </a:xfrm>
        </p:spPr>
        <p:txBody>
          <a:bodyPr>
            <a:noAutofit/>
          </a:bodyPr>
          <a:lstStyle/>
          <a:p>
            <a:r>
              <a:rPr kumimoji="1" lang="ja-JP" altLang="en-US" sz="3600" dirty="0" smtClean="0"/>
              <a:t>知識</a:t>
            </a:r>
            <a:endParaRPr kumimoji="1" lang="en-US" altLang="ja-JP" sz="3600" dirty="0" smtClean="0"/>
          </a:p>
          <a:p>
            <a:pPr lvl="1"/>
            <a:r>
              <a:rPr kumimoji="1" lang="en-US" altLang="ja-JP" sz="3200" dirty="0" smtClean="0"/>
              <a:t>3-1</a:t>
            </a:r>
            <a:r>
              <a:rPr kumimoji="1" lang="ja-JP" altLang="en-US" sz="3200" dirty="0" smtClean="0"/>
              <a:t>階段の構築ルール</a:t>
            </a:r>
            <a:endParaRPr kumimoji="1" lang="en-US" altLang="ja-JP" sz="3200" dirty="0" smtClean="0"/>
          </a:p>
          <a:p>
            <a:pPr lvl="1"/>
            <a:r>
              <a:rPr lang="en-US" altLang="ja-JP" sz="3200" dirty="0" smtClean="0"/>
              <a:t>if-then</a:t>
            </a:r>
            <a:r>
              <a:rPr lang="ja-JP" altLang="en-US" sz="3200" dirty="0" smtClean="0"/>
              <a:t>ルールを書き下し（設置法</a:t>
            </a:r>
            <a:r>
              <a:rPr lang="en-US" altLang="ja-JP" sz="3200" dirty="0" smtClean="0"/>
              <a:t>20</a:t>
            </a:r>
            <a:r>
              <a:rPr lang="ja-JP" altLang="en-US" sz="3200" dirty="0" smtClean="0"/>
              <a:t>種</a:t>
            </a:r>
            <a:r>
              <a:rPr lang="ja-JP" altLang="en-US" sz="3200" dirty="0" smtClean="0"/>
              <a:t>）</a:t>
            </a:r>
            <a:endParaRPr lang="en-US" altLang="ja-JP" sz="32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91"/>
          <a:stretch/>
        </p:blipFill>
        <p:spPr>
          <a:xfrm>
            <a:off x="332423" y="1478541"/>
            <a:ext cx="2274141" cy="5379459"/>
          </a:xfrm>
          <a:prstGeom prst="rect">
            <a:avLst/>
          </a:prstGeo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540432" y="4930294"/>
            <a:ext cx="8353100" cy="187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 smtClean="0"/>
              <a:t>実装</a:t>
            </a:r>
            <a:endParaRPr lang="en-US" altLang="ja-JP" sz="3600" dirty="0" smtClean="0"/>
          </a:p>
          <a:p>
            <a:pPr lvl="1"/>
            <a:r>
              <a:rPr lang="ja-JP" altLang="en-US" sz="3200" dirty="0" smtClean="0"/>
              <a:t>初手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手に適用＋連鎖ポテンシャル法</a:t>
            </a:r>
            <a:endParaRPr lang="en-US" altLang="ja-JP" sz="3200" dirty="0" smtClean="0"/>
          </a:p>
          <a:p>
            <a:pPr lvl="1"/>
            <a:r>
              <a:rPr lang="ja-JP" altLang="en-US" sz="3200" dirty="0" smtClean="0"/>
              <a:t>連鎖数の安定を目指す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84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0" fill="hold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0" fill="hold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0" fill="hold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0" fill="hold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0" fill="hold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0" fill="hold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0" fill="hold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0" fill="hold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0" fill="hold"/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0" fill="hold"/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0" fill="hold"/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0" fill="hold"/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0" fill="hold"/>
                                        <p:tgtEl>
                                          <p:spTgt spid="4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0" fill="hold"/>
                                        <p:tgtEl>
                                          <p:spTgt spid="4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0" fill="hold"/>
                                        <p:tgtEl>
                                          <p:spTgt spid="4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0" fill="hold"/>
                                        <p:tgtEl>
                                          <p:spTgt spid="4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0" fill="hold"/>
                                        <p:tgtEl>
                                          <p:spTgt spid="4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0" fill="hold"/>
                                        <p:tgtEl>
                                          <p:spTgt spid="4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0" fill="hold"/>
                                        <p:tgtEl>
                                          <p:spTgt spid="4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0" fill="hold"/>
                                        <p:tgtEl>
                                          <p:spTgt spid="4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0" fill="hold"/>
                                        <p:tgtEl>
                                          <p:spTgt spid="4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0" fill="hold"/>
                                        <p:tgtEl>
                                          <p:spTgt spid="4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0" fill="hold"/>
                                        <p:tgtEl>
                                          <p:spTgt spid="4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0" fill="hold"/>
                                        <p:tgtEl>
                                          <p:spTgt spid="4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0" fill="hold"/>
                                        <p:tgtEl>
                                          <p:spTgt spid="4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0" fill="hold"/>
                                        <p:tgtEl>
                                          <p:spTgt spid="4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0" fill="hold"/>
                                        <p:tgtEl>
                                          <p:spTgt spid="4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0" fill="hold"/>
                                        <p:tgtEl>
                                          <p:spTgt spid="4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0" fill="hold"/>
                                        <p:tgtEl>
                                          <p:spTgt spid="4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0" fill="hold"/>
                                        <p:tgtEl>
                                          <p:spTgt spid="4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0" fill="hold"/>
                                        <p:tgtEl>
                                          <p:spTgt spid="4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0" fill="hold"/>
                                        <p:tgtEl>
                                          <p:spTgt spid="4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0" fill="hold"/>
                                        <p:tgtEl>
                                          <p:spTgt spid="4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0" fill="hold"/>
                                        <p:tgtEl>
                                          <p:spTgt spid="4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0" fill="hold"/>
                                        <p:tgtEl>
                                          <p:spTgt spid="4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0" fill="hold"/>
                                        <p:tgtEl>
                                          <p:spTgt spid="4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0" fill="hold"/>
                                        <p:tgtEl>
                                          <p:spTgt spid="4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0" fill="hold"/>
                                        <p:tgtEl>
                                          <p:spTgt spid="4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0" fill="hold"/>
                                        <p:tgtEl>
                                          <p:spTgt spid="4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0" fill="hold"/>
                                        <p:tgtEl>
                                          <p:spTgt spid="4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0" fill="hold"/>
                                        <p:tgtEl>
                                          <p:spTgt spid="4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0" fill="hold"/>
                                        <p:tgtEl>
                                          <p:spTgt spid="4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0" fill="hold"/>
                                        <p:tgtEl>
                                          <p:spTgt spid="4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0" fill="hold"/>
                                        <p:tgtEl>
                                          <p:spTgt spid="4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0" fill="hold"/>
                                        <p:tgtEl>
                                          <p:spTgt spid="4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0" fill="hold"/>
                                        <p:tgtEl>
                                          <p:spTgt spid="4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0" fill="hold"/>
                                        <p:tgtEl>
                                          <p:spTgt spid="4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0" fill="hold"/>
                                        <p:tgtEl>
                                          <p:spTgt spid="4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0" fill="hold"/>
                                        <p:tgtEl>
                                          <p:spTgt spid="4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0" fill="hold"/>
                                        <p:tgtEl>
                                          <p:spTgt spid="4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0" fill="hold"/>
                                        <p:tgtEl>
                                          <p:spTgt spid="4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0" fill="hold"/>
                                        <p:tgtEl>
                                          <p:spTgt spid="4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0" fill="hold"/>
                                        <p:tgtEl>
                                          <p:spTgt spid="4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0" fill="hold"/>
                                        <p:tgtEl>
                                          <p:spTgt spid="4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0000" fill="hold"/>
                                        <p:tgtEl>
                                          <p:spTgt spid="4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0" fill="hold"/>
                                        <p:tgtEl>
                                          <p:spTgt spid="4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0" fill="hold"/>
                                        <p:tgtEl>
                                          <p:spTgt spid="4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0" fill="hold"/>
                                        <p:tgtEl>
                                          <p:spTgt spid="4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0" fill="hold"/>
                                        <p:tgtEl>
                                          <p:spTgt spid="4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0" fill="hold"/>
                                        <p:tgtEl>
                                          <p:spTgt spid="4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0" fill="hold"/>
                                        <p:tgtEl>
                                          <p:spTgt spid="4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0" fill="hold"/>
                                        <p:tgtEl>
                                          <p:spTgt spid="4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0" fill="hold"/>
                                        <p:tgtEl>
                                          <p:spTgt spid="4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0" fill="hold"/>
                                        <p:tgtEl>
                                          <p:spTgt spid="4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0" fill="hold"/>
                                        <p:tgtEl>
                                          <p:spTgt spid="4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0" fill="hold"/>
                                        <p:tgtEl>
                                          <p:spTgt spid="4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0" fill="hold"/>
                                        <p:tgtEl>
                                          <p:spTgt spid="4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0" fill="hold"/>
                                        <p:tgtEl>
                                          <p:spTgt spid="4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0" fill="hold"/>
                                        <p:tgtEl>
                                          <p:spTgt spid="4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0" fill="hold"/>
                                        <p:tgtEl>
                                          <p:spTgt spid="4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0" fill="hold"/>
                                        <p:tgtEl>
                                          <p:spTgt spid="4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0" fill="hold"/>
                                        <p:tgtEl>
                                          <p:spTgt spid="4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0" fill="hold"/>
                                        <p:tgtEl>
                                          <p:spTgt spid="4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0" fill="hold"/>
                                        <p:tgtEl>
                                          <p:spTgt spid="4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0" fill="hold"/>
                                        <p:tgtEl>
                                          <p:spTgt spid="4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0" fill="hold"/>
                                        <p:tgtEl>
                                          <p:spTgt spid="4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0" fill="hold"/>
                                        <p:tgtEl>
                                          <p:spTgt spid="4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0" fill="hold"/>
                                        <p:tgtEl>
                                          <p:spTgt spid="4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0" fill="hold"/>
                                        <p:tgtEl>
                                          <p:spTgt spid="4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0" fill="hold"/>
                                        <p:tgtEl>
                                          <p:spTgt spid="4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0" fill="hold"/>
                                        <p:tgtEl>
                                          <p:spTgt spid="4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0" fill="hold"/>
                                        <p:tgtEl>
                                          <p:spTgt spid="4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0" fill="hold"/>
                                        <p:tgtEl>
                                          <p:spTgt spid="4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0" fill="hold"/>
                                        <p:tgtEl>
                                          <p:spTgt spid="4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0" fill="hold"/>
                                        <p:tgtEl>
                                          <p:spTgt spid="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0" fill="hold"/>
                                        <p:tgtEl>
                                          <p:spTgt spid="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10000" fill="hold"/>
                                        <p:tgtEl>
                                          <p:spTgt spid="4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0" fill="hold"/>
                                        <p:tgtEl>
                                          <p:spTgt spid="4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0" fill="hold"/>
                                        <p:tgtEl>
                                          <p:spTgt spid="4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0" fill="hold"/>
                                        <p:tgtEl>
                                          <p:spTgt spid="4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0" fill="hold"/>
                                        <p:tgtEl>
                                          <p:spTgt spid="4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0" fill="hold"/>
                                        <p:tgtEl>
                                          <p:spTgt spid="4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10000" fill="hold"/>
                                        <p:tgtEl>
                                          <p:spTgt spid="4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0" fill="hold"/>
                                        <p:tgtEl>
                                          <p:spTgt spid="4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0" fill="hold"/>
                                        <p:tgtEl>
                                          <p:spTgt spid="4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0" fill="hold"/>
                                        <p:tgtEl>
                                          <p:spTgt spid="4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0" fill="hold"/>
                                        <p:tgtEl>
                                          <p:spTgt spid="4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0" fill="hold"/>
                                        <p:tgtEl>
                                          <p:spTgt spid="4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10000" fill="hold"/>
                                        <p:tgtEl>
                                          <p:spTgt spid="4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0" fill="hold"/>
                                        <p:tgtEl>
                                          <p:spTgt spid="4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0" fill="hold"/>
                                        <p:tgtEl>
                                          <p:spTgt spid="4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0" fill="hold"/>
                                        <p:tgtEl>
                                          <p:spTgt spid="4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0" fill="hold"/>
                                        <p:tgtEl>
                                          <p:spTgt spid="4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0" fill="hold"/>
                                        <p:tgtEl>
                                          <p:spTgt spid="4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10000" fill="hold"/>
                                        <p:tgtEl>
                                          <p:spTgt spid="4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0" fill="hold"/>
                                        <p:tgtEl>
                                          <p:spTgt spid="4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0" fill="hold"/>
                                        <p:tgtEl>
                                          <p:spTgt spid="4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0" fill="hold"/>
                                        <p:tgtEl>
                                          <p:spTgt spid="4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0" fill="hold"/>
                                        <p:tgtEl>
                                          <p:spTgt spid="4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0" fill="hold"/>
                                        <p:tgtEl>
                                          <p:spTgt spid="4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10000" fill="hold"/>
                                        <p:tgtEl>
                                          <p:spTgt spid="4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0" fill="hold"/>
                                        <p:tgtEl>
                                          <p:spTgt spid="4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0" fill="hold"/>
                                        <p:tgtEl>
                                          <p:spTgt spid="4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0" fill="hold"/>
                                        <p:tgtEl>
                                          <p:spTgt spid="4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0" fill="hold"/>
                                        <p:tgtEl>
                                          <p:spTgt spid="4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0" fill="hold"/>
                                        <p:tgtEl>
                                          <p:spTgt spid="4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10000" fill="hold"/>
                                        <p:tgtEl>
                                          <p:spTgt spid="4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0" fill="hold"/>
                                        <p:tgtEl>
                                          <p:spTgt spid="4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0" fill="hold"/>
                                        <p:tgtEl>
                                          <p:spTgt spid="4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0" fill="hold"/>
                                        <p:tgtEl>
                                          <p:spTgt spid="4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0" fill="hold"/>
                                        <p:tgtEl>
                                          <p:spTgt spid="4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0" fill="hold"/>
                                        <p:tgtEl>
                                          <p:spTgt spid="4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1" dur="10000" fill="hold"/>
                                        <p:tgtEl>
                                          <p:spTgt spid="4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0000" fill="hold"/>
                                        <p:tgtEl>
                                          <p:spTgt spid="4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0" fill="hold"/>
                                        <p:tgtEl>
                                          <p:spTgt spid="4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0" fill="hold"/>
                                        <p:tgtEl>
                                          <p:spTgt spid="4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0" fill="hold"/>
                                        <p:tgtEl>
                                          <p:spTgt spid="4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0" fill="hold"/>
                                        <p:tgtEl>
                                          <p:spTgt spid="4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10000" fill="hold"/>
                                        <p:tgtEl>
                                          <p:spTgt spid="4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0" fill="hold"/>
                                        <p:tgtEl>
                                          <p:spTgt spid="4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0" fill="hold"/>
                                        <p:tgtEl>
                                          <p:spTgt spid="4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0" fill="hold"/>
                                        <p:tgtEl>
                                          <p:spTgt spid="4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0" fill="hold"/>
                                        <p:tgtEl>
                                          <p:spTgt spid="4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0" fill="hold"/>
                                        <p:tgtEl>
                                          <p:spTgt spid="4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10000" fill="hold"/>
                                        <p:tgtEl>
                                          <p:spTgt spid="4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0" fill="hold"/>
                                        <p:tgtEl>
                                          <p:spTgt spid="4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0" fill="hold"/>
                                        <p:tgtEl>
                                          <p:spTgt spid="4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0" fill="hold"/>
                                        <p:tgtEl>
                                          <p:spTgt spid="4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0" fill="hold"/>
                                        <p:tgtEl>
                                          <p:spTgt spid="4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0" fill="hold"/>
                                        <p:tgtEl>
                                          <p:spTgt spid="4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10000" fill="hold"/>
                                        <p:tgtEl>
                                          <p:spTgt spid="4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00" fill="hold"/>
                                        <p:tgtEl>
                                          <p:spTgt spid="4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0" fill="hold"/>
                                        <p:tgtEl>
                                          <p:spTgt spid="4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0" fill="hold"/>
                                        <p:tgtEl>
                                          <p:spTgt spid="4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0" fill="hold"/>
                                        <p:tgtEl>
                                          <p:spTgt spid="4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0" fill="hold"/>
                                        <p:tgtEl>
                                          <p:spTgt spid="4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10000" fill="hold"/>
                                        <p:tgtEl>
                                          <p:spTgt spid="4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0" fill="hold"/>
                                        <p:tgtEl>
                                          <p:spTgt spid="4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0" fill="hold"/>
                                        <p:tgtEl>
                                          <p:spTgt spid="4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0" fill="hold"/>
                                        <p:tgtEl>
                                          <p:spTgt spid="4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10000" fill="hold"/>
                                        <p:tgtEl>
                                          <p:spTgt spid="4">
                                            <p:txEl>
                                              <p:pRg st="10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0000" fill="hold"/>
                                        <p:tgtEl>
                                          <p:spTgt spid="4">
                                            <p:txEl>
                                              <p:pRg st="10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10000" fill="hold"/>
                                        <p:tgtEl>
                                          <p:spTgt spid="4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0000" fill="hold"/>
                                        <p:tgtEl>
                                          <p:spTgt spid="4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0" fill="hold"/>
                                        <p:tgtEl>
                                          <p:spTgt spid="4">
                                            <p:txEl>
                                              <p:pRg st="10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0" fill="hold"/>
                                        <p:tgtEl>
                                          <p:spTgt spid="4">
                                            <p:txEl>
                                              <p:pRg st="10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10000" fill="hold"/>
                                        <p:tgtEl>
                                          <p:spTgt spid="4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0000" fill="hold"/>
                                        <p:tgtEl>
                                          <p:spTgt spid="4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10000" fill="hold"/>
                                        <p:tgtEl>
                                          <p:spTgt spid="4">
                                            <p:txEl>
                                              <p:pRg st="10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0000" fill="hold"/>
                                        <p:tgtEl>
                                          <p:spTgt spid="4">
                                            <p:txEl>
                                              <p:pRg st="10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0" fill="hold"/>
                                        <p:tgtEl>
                                          <p:spTgt spid="4">
                                            <p:txEl>
                                              <p:pRg st="10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0" fill="hold"/>
                                        <p:tgtEl>
                                          <p:spTgt spid="4">
                                            <p:txEl>
                                              <p:pRg st="10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10000" fill="hold"/>
                                        <p:tgtEl>
                                          <p:spTgt spid="4">
                                            <p:txEl>
                                              <p:pRg st="10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10000" fill="hold"/>
                                        <p:tgtEl>
                                          <p:spTgt spid="4">
                                            <p:txEl>
                                              <p:pRg st="10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5" dur="10000" fill="hold"/>
                                        <p:tgtEl>
                                          <p:spTgt spid="4">
                                            <p:txEl>
                                              <p:pRg st="11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0000" fill="hold"/>
                                        <p:tgtEl>
                                          <p:spTgt spid="4">
                                            <p:txEl>
                                              <p:pRg st="11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0" fill="hold"/>
                                        <p:tgtEl>
                                          <p:spTgt spid="4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0" fill="hold"/>
                                        <p:tgtEl>
                                          <p:spTgt spid="4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10000" fill="hold"/>
                                        <p:tgtEl>
                                          <p:spTgt spid="4">
                                            <p:txEl>
                                              <p:pRg st="11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10000" fill="hold"/>
                                        <p:tgtEl>
                                          <p:spTgt spid="4">
                                            <p:txEl>
                                              <p:pRg st="11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10000" fill="hold"/>
                                        <p:tgtEl>
                                          <p:spTgt spid="4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0000" fill="hold"/>
                                        <p:tgtEl>
                                          <p:spTgt spid="4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10000" fill="hold"/>
                                        <p:tgtEl>
                                          <p:spTgt spid="4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0" fill="hold"/>
                                        <p:tgtEl>
                                          <p:spTgt spid="4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5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10000" fill="hold"/>
                                        <p:tgtEl>
                                          <p:spTgt spid="4">
                                            <p:txEl>
                                              <p:pRg st="115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0" fill="hold"/>
                                        <p:tgtEl>
                                          <p:spTgt spid="4">
                                            <p:txEl>
                                              <p:pRg st="115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9" dur="10000" fill="hold"/>
                                        <p:tgtEl>
                                          <p:spTgt spid="4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10000" fill="hold"/>
                                        <p:tgtEl>
                                          <p:spTgt spid="4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0" fill="hold"/>
                                        <p:tgtEl>
                                          <p:spTgt spid="4">
                                            <p:txEl>
                                              <p:pRg st="11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0" fill="hold"/>
                                        <p:tgtEl>
                                          <p:spTgt spid="4">
                                            <p:txEl>
                                              <p:pRg st="11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10000" fill="hold"/>
                                        <p:tgtEl>
                                          <p:spTgt spid="4">
                                            <p:txEl>
                                              <p:pRg st="11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0000" fill="hold"/>
                                        <p:tgtEl>
                                          <p:spTgt spid="4">
                                            <p:txEl>
                                              <p:pRg st="11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10000" fill="hold"/>
                                        <p:tgtEl>
                                          <p:spTgt spid="4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10000" fill="hold"/>
                                        <p:tgtEl>
                                          <p:spTgt spid="4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0" fill="hold"/>
                                        <p:tgtEl>
                                          <p:spTgt spid="4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0" fill="hold"/>
                                        <p:tgtEl>
                                          <p:spTgt spid="4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1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10000" fill="hold"/>
                                        <p:tgtEl>
                                          <p:spTgt spid="4">
                                            <p:txEl>
                                              <p:pRg st="121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10000" fill="hold"/>
                                        <p:tgtEl>
                                          <p:spTgt spid="4">
                                            <p:txEl>
                                              <p:pRg st="121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10000" fill="hold"/>
                                        <p:tgtEl>
                                          <p:spTgt spid="4">
                                            <p:txEl>
                                              <p:pRg st="12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10000" fill="hold"/>
                                        <p:tgtEl>
                                          <p:spTgt spid="4">
                                            <p:txEl>
                                              <p:pRg st="12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10000" fill="hold"/>
                                        <p:tgtEl>
                                          <p:spTgt spid="4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0" fill="hold"/>
                                        <p:tgtEl>
                                          <p:spTgt spid="4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4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10000" fill="hold"/>
                                        <p:tgtEl>
                                          <p:spTgt spid="4">
                                            <p:txEl>
                                              <p:pRg st="124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10000" fill="hold"/>
                                        <p:tgtEl>
                                          <p:spTgt spid="4">
                                            <p:txEl>
                                              <p:pRg st="124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5" dur="10000" fill="hold"/>
                                        <p:tgtEl>
                                          <p:spTgt spid="4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10000" fill="hold"/>
                                        <p:tgtEl>
                                          <p:spTgt spid="4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6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10000" fill="hold"/>
                                        <p:tgtEl>
                                          <p:spTgt spid="4">
                                            <p:txEl>
                                              <p:pRg st="126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0" fill="hold"/>
                                        <p:tgtEl>
                                          <p:spTgt spid="4">
                                            <p:txEl>
                                              <p:pRg st="126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10000" fill="hold"/>
                                        <p:tgtEl>
                                          <p:spTgt spid="4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10000" fill="hold"/>
                                        <p:tgtEl>
                                          <p:spTgt spid="4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8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7" dur="10000" fill="hold"/>
                                        <p:tgtEl>
                                          <p:spTgt spid="4">
                                            <p:txEl>
                                              <p:pRg st="128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10000" fill="hold"/>
                                        <p:tgtEl>
                                          <p:spTgt spid="4">
                                            <p:txEl>
                                              <p:pRg st="128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10000" fill="hold"/>
                                        <p:tgtEl>
                                          <p:spTgt spid="4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0" fill="hold"/>
                                        <p:tgtEl>
                                          <p:spTgt spid="4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10000" fill="hold"/>
                                        <p:tgtEl>
                                          <p:spTgt spid="4">
                                            <p:txEl>
                                              <p:pRg st="13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10000" fill="hold"/>
                                        <p:tgtEl>
                                          <p:spTgt spid="4">
                                            <p:txEl>
                                              <p:pRg st="13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10000" fill="hold"/>
                                        <p:tgtEl>
                                          <p:spTgt spid="4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10000" fill="hold"/>
                                        <p:tgtEl>
                                          <p:spTgt spid="4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2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10000" fill="hold"/>
                                        <p:tgtEl>
                                          <p:spTgt spid="4">
                                            <p:txEl>
                                              <p:pRg st="132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0" fill="hold"/>
                                        <p:tgtEl>
                                          <p:spTgt spid="4">
                                            <p:txEl>
                                              <p:pRg st="132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10000" fill="hold"/>
                                        <p:tgtEl>
                                          <p:spTgt spid="4">
                                            <p:txEl>
                                              <p:pRg st="13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10000" fill="hold"/>
                                        <p:tgtEl>
                                          <p:spTgt spid="4">
                                            <p:txEl>
                                              <p:pRg st="13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4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1" dur="10000" fill="hold"/>
                                        <p:tgtEl>
                                          <p:spTgt spid="4">
                                            <p:txEl>
                                              <p:pRg st="134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10000" fill="hold"/>
                                        <p:tgtEl>
                                          <p:spTgt spid="4">
                                            <p:txEl>
                                              <p:pRg st="134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10000" fill="hold"/>
                                        <p:tgtEl>
                                          <p:spTgt spid="4">
                                            <p:txEl>
                                              <p:pRg st="13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0" fill="hold"/>
                                        <p:tgtEl>
                                          <p:spTgt spid="4">
                                            <p:txEl>
                                              <p:pRg st="135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10000" fill="hold"/>
                                        <p:tgtEl>
                                          <p:spTgt spid="4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10000" fill="hold"/>
                                        <p:tgtEl>
                                          <p:spTgt spid="4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7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3" dur="10000" fill="hold"/>
                                        <p:tgtEl>
                                          <p:spTgt spid="4">
                                            <p:txEl>
                                              <p:pRg st="137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10000" fill="hold"/>
                                        <p:tgtEl>
                                          <p:spTgt spid="4">
                                            <p:txEl>
                                              <p:pRg st="137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10000" fill="hold"/>
                                        <p:tgtEl>
                                          <p:spTgt spid="4">
                                            <p:txEl>
                                              <p:pRg st="13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0" fill="hold"/>
                                        <p:tgtEl>
                                          <p:spTgt spid="4">
                                            <p:txEl>
                                              <p:pRg st="138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10000" fill="hold"/>
                                        <p:tgtEl>
                                          <p:spTgt spid="4">
                                            <p:txEl>
                                              <p:pRg st="13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10000" fill="hold"/>
                                        <p:tgtEl>
                                          <p:spTgt spid="4">
                                            <p:txEl>
                                              <p:pRg st="139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5" dur="10000" fill="hold"/>
                                        <p:tgtEl>
                                          <p:spTgt spid="4">
                                            <p:txEl>
                                              <p:pRg st="14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0" fill="hold"/>
                                        <p:tgtEl>
                                          <p:spTgt spid="4">
                                            <p:txEl>
                                              <p:pRg st="14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1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10000" fill="hold"/>
                                        <p:tgtEl>
                                          <p:spTgt spid="4">
                                            <p:txEl>
                                              <p:pRg st="141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0" fill="hold"/>
                                        <p:tgtEl>
                                          <p:spTgt spid="4">
                                            <p:txEl>
                                              <p:pRg st="141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2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3" dur="10000" fill="hold"/>
                                        <p:tgtEl>
                                          <p:spTgt spid="4">
                                            <p:txEl>
                                              <p:pRg st="142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10000" fill="hold"/>
                                        <p:tgtEl>
                                          <p:spTgt spid="4">
                                            <p:txEl>
                                              <p:pRg st="142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3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10000" fill="hold"/>
                                        <p:tgtEl>
                                          <p:spTgt spid="4">
                                            <p:txEl>
                                              <p:pRg st="143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10000" fill="hold"/>
                                        <p:tgtEl>
                                          <p:spTgt spid="4">
                                            <p:txEl>
                                              <p:pRg st="143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4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0000" fill="hold"/>
                                        <p:tgtEl>
                                          <p:spTgt spid="4">
                                            <p:txEl>
                                              <p:pRg st="144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0" fill="hold"/>
                                        <p:tgtEl>
                                          <p:spTgt spid="4">
                                            <p:txEl>
                                              <p:pRg st="144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0" fill="hold"/>
                                        <p:tgtEl>
                                          <p:spTgt spid="4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0" fill="hold"/>
                                        <p:tgtEl>
                                          <p:spTgt spid="4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9" dur="10000" fill="hold"/>
                                        <p:tgtEl>
                                          <p:spTgt spid="4">
                                            <p:txEl>
                                              <p:pRg st="14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10000" fill="hold"/>
                                        <p:tgtEl>
                                          <p:spTgt spid="4">
                                            <p:txEl>
                                              <p:pRg st="146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10000" fill="hold"/>
                                        <p:tgtEl>
                                          <p:spTgt spid="4">
                                            <p:txEl>
                                              <p:pRg st="14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0" fill="hold"/>
                                        <p:tgtEl>
                                          <p:spTgt spid="4">
                                            <p:txEl>
                                              <p:pRg st="147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10000" fill="hold"/>
                                        <p:tgtEl>
                                          <p:spTgt spid="4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10000" fill="hold"/>
                                        <p:tgtEl>
                                          <p:spTgt spid="4">
                                            <p:txEl>
                                              <p:pRg st="14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9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1" dur="10000" fill="hold"/>
                                        <p:tgtEl>
                                          <p:spTgt spid="4">
                                            <p:txEl>
                                              <p:pRg st="149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10000" fill="hold"/>
                                        <p:tgtEl>
                                          <p:spTgt spid="4">
                                            <p:txEl>
                                              <p:pRg st="149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0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10000" fill="hold"/>
                                        <p:tgtEl>
                                          <p:spTgt spid="4">
                                            <p:txEl>
                                              <p:pRg st="150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0" fill="hold"/>
                                        <p:tgtEl>
                                          <p:spTgt spid="4">
                                            <p:txEl>
                                              <p:pRg st="150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1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9" dur="10000" fill="hold"/>
                                        <p:tgtEl>
                                          <p:spTgt spid="4">
                                            <p:txEl>
                                              <p:pRg st="151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10000" fill="hold"/>
                                        <p:tgtEl>
                                          <p:spTgt spid="4">
                                            <p:txEl>
                                              <p:pRg st="151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3" dur="10000" fill="hold"/>
                                        <p:tgtEl>
                                          <p:spTgt spid="4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10000" fill="hold"/>
                                        <p:tgtEl>
                                          <p:spTgt spid="4">
                                            <p:txEl>
                                              <p:pRg st="152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10000" fill="hold"/>
                                        <p:tgtEl>
                                          <p:spTgt spid="4">
                                            <p:txEl>
                                              <p:pRg st="15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0" fill="hold"/>
                                        <p:tgtEl>
                                          <p:spTgt spid="4">
                                            <p:txEl>
                                              <p:pRg st="15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4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1" dur="10000" fill="hold"/>
                                        <p:tgtEl>
                                          <p:spTgt spid="4">
                                            <p:txEl>
                                              <p:pRg st="154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10000" fill="hold"/>
                                        <p:tgtEl>
                                          <p:spTgt spid="4">
                                            <p:txEl>
                                              <p:pRg st="154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5" dur="10000" fill="hold"/>
                                        <p:tgtEl>
                                          <p:spTgt spid="4">
                                            <p:txEl>
                                              <p:pRg st="15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10000" fill="hold"/>
                                        <p:tgtEl>
                                          <p:spTgt spid="4">
                                            <p:txEl>
                                              <p:pRg st="155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10000" fill="hold"/>
                                        <p:tgtEl>
                                          <p:spTgt spid="4">
                                            <p:txEl>
                                              <p:pRg st="15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0" fill="hold"/>
                                        <p:tgtEl>
                                          <p:spTgt spid="4">
                                            <p:txEl>
                                              <p:pRg st="15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10000" fill="hold"/>
                                        <p:tgtEl>
                                          <p:spTgt spid="4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10000" fill="hold"/>
                                        <p:tgtEl>
                                          <p:spTgt spid="4">
                                            <p:txEl>
                                              <p:pRg st="159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0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7" dur="10000" fill="hold"/>
                                        <p:tgtEl>
                                          <p:spTgt spid="4">
                                            <p:txEl>
                                              <p:pRg st="160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10000" fill="hold"/>
                                        <p:tgtEl>
                                          <p:spTgt spid="4">
                                            <p:txEl>
                                              <p:pRg st="160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1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10000" fill="hold"/>
                                        <p:tgtEl>
                                          <p:spTgt spid="4">
                                            <p:txEl>
                                              <p:pRg st="161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0" fill="hold"/>
                                        <p:tgtEl>
                                          <p:spTgt spid="4">
                                            <p:txEl>
                                              <p:pRg st="161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2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5" dur="10000" fill="hold"/>
                                        <p:tgtEl>
                                          <p:spTgt spid="4">
                                            <p:txEl>
                                              <p:pRg st="162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10000" fill="hold"/>
                                        <p:tgtEl>
                                          <p:spTgt spid="4">
                                            <p:txEl>
                                              <p:pRg st="162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3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9" dur="10000" fill="hold"/>
                                        <p:tgtEl>
                                          <p:spTgt spid="4">
                                            <p:txEl>
                                              <p:pRg st="163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10000" fill="hold"/>
                                        <p:tgtEl>
                                          <p:spTgt spid="4">
                                            <p:txEl>
                                              <p:pRg st="163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10000" fill="hold"/>
                                        <p:tgtEl>
                                          <p:spTgt spid="4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0" fill="hold"/>
                                        <p:tgtEl>
                                          <p:spTgt spid="4">
                                            <p:txEl>
                                              <p:pRg st="16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5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10000" fill="hold"/>
                                        <p:tgtEl>
                                          <p:spTgt spid="4">
                                            <p:txEl>
                                              <p:pRg st="165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10000" fill="hold"/>
                                        <p:tgtEl>
                                          <p:spTgt spid="4">
                                            <p:txEl>
                                              <p:pRg st="165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10000" fill="hold"/>
                                        <p:tgtEl>
                                          <p:spTgt spid="4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10000" fill="hold"/>
                                        <p:tgtEl>
                                          <p:spTgt spid="4">
                                            <p:txEl>
                                              <p:pRg st="166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7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10000" fill="hold"/>
                                        <p:tgtEl>
                                          <p:spTgt spid="4">
                                            <p:txEl>
                                              <p:pRg st="167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0" fill="hold"/>
                                        <p:tgtEl>
                                          <p:spTgt spid="4">
                                            <p:txEl>
                                              <p:pRg st="167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9" dur="10000" fill="hold"/>
                                        <p:tgtEl>
                                          <p:spTgt spid="4">
                                            <p:txEl>
                                              <p:pRg st="16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10000" fill="hold"/>
                                        <p:tgtEl>
                                          <p:spTgt spid="4">
                                            <p:txEl>
                                              <p:pRg st="168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3" dur="10000" fill="hold"/>
                                        <p:tgtEl>
                                          <p:spTgt spid="4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4" dur="10000" fill="hold"/>
                                        <p:tgtEl>
                                          <p:spTgt spid="4">
                                            <p:txEl>
                                              <p:pRg st="169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0" fill="hold"/>
                                        <p:tgtEl>
                                          <p:spTgt spid="4">
                                            <p:txEl>
                                              <p:pRg st="17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0" fill="hold"/>
                                        <p:tgtEl>
                                          <p:spTgt spid="4">
                                            <p:txEl>
                                              <p:pRg st="17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10000" fill="hold"/>
                                        <p:tgtEl>
                                          <p:spTgt spid="4">
                                            <p:txEl>
                                              <p:pRg st="17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10000" fill="hold"/>
                                        <p:tgtEl>
                                          <p:spTgt spid="4">
                                            <p:txEl>
                                              <p:pRg st="171" end="1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2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5" dur="10000" fill="hold"/>
                                        <p:tgtEl>
                                          <p:spTgt spid="4">
                                            <p:txEl>
                                              <p:pRg st="172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0000" fill="hold"/>
                                        <p:tgtEl>
                                          <p:spTgt spid="4">
                                            <p:txEl>
                                              <p:pRg st="172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10000" fill="hold"/>
                                        <p:tgtEl>
                                          <p:spTgt spid="4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0" fill="hold"/>
                                        <p:tgtEl>
                                          <p:spTgt spid="4">
                                            <p:txEl>
                                              <p:pRg st="173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3" dur="10000" fill="hold"/>
                                        <p:tgtEl>
                                          <p:spTgt spid="4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10000" fill="hold"/>
                                        <p:tgtEl>
                                          <p:spTgt spid="4">
                                            <p:txEl>
                                              <p:pRg st="174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5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7" dur="10000" fill="hold"/>
                                        <p:tgtEl>
                                          <p:spTgt spid="4">
                                            <p:txEl>
                                              <p:pRg st="175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10000" fill="hold"/>
                                        <p:tgtEl>
                                          <p:spTgt spid="4">
                                            <p:txEl>
                                              <p:pRg st="175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6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10000" fill="hold"/>
                                        <p:tgtEl>
                                          <p:spTgt spid="4">
                                            <p:txEl>
                                              <p:pRg st="176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0" fill="hold"/>
                                        <p:tgtEl>
                                          <p:spTgt spid="4">
                                            <p:txEl>
                                              <p:pRg st="176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5" dur="10000" fill="hold"/>
                                        <p:tgtEl>
                                          <p:spTgt spid="4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10000" fill="hold"/>
                                        <p:tgtEl>
                                          <p:spTgt spid="4">
                                            <p:txEl>
                                              <p:pRg st="177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9" dur="10000" fill="hold"/>
                                        <p:tgtEl>
                                          <p:spTgt spid="4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10000" fill="hold"/>
                                        <p:tgtEl>
                                          <p:spTgt spid="4">
                                            <p:txEl>
                                              <p:pRg st="178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9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10000" fill="hold"/>
                                        <p:tgtEl>
                                          <p:spTgt spid="4">
                                            <p:txEl>
                                              <p:pRg st="179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0" fill="hold"/>
                                        <p:tgtEl>
                                          <p:spTgt spid="4">
                                            <p:txEl>
                                              <p:pRg st="179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10000" fill="hold"/>
                                        <p:tgtEl>
                                          <p:spTgt spid="4">
                                            <p:txEl>
                                              <p:pRg st="18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10000" fill="hold"/>
                                        <p:tgtEl>
                                          <p:spTgt spid="4">
                                            <p:txEl>
                                              <p:pRg st="18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1" dur="10000" fill="hold"/>
                                        <p:tgtEl>
                                          <p:spTgt spid="4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10000" fill="hold"/>
                                        <p:tgtEl>
                                          <p:spTgt spid="4">
                                            <p:txEl>
                                              <p:pRg st="181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5" dur="10000" fill="hold"/>
                                        <p:tgtEl>
                                          <p:spTgt spid="4">
                                            <p:txEl>
                                              <p:pRg st="18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0000" fill="hold"/>
                                        <p:tgtEl>
                                          <p:spTgt spid="4">
                                            <p:txEl>
                                              <p:pRg st="18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3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9" dur="10000" fill="hold"/>
                                        <p:tgtEl>
                                          <p:spTgt spid="4">
                                            <p:txEl>
                                              <p:pRg st="183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10000" fill="hold"/>
                                        <p:tgtEl>
                                          <p:spTgt spid="4">
                                            <p:txEl>
                                              <p:pRg st="183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4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3" dur="10000" fill="hold"/>
                                        <p:tgtEl>
                                          <p:spTgt spid="4">
                                            <p:txEl>
                                              <p:pRg st="184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10000" fill="hold"/>
                                        <p:tgtEl>
                                          <p:spTgt spid="4">
                                            <p:txEl>
                                              <p:pRg st="184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5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10000" fill="hold"/>
                                        <p:tgtEl>
                                          <p:spTgt spid="4">
                                            <p:txEl>
                                              <p:pRg st="185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10000" fill="hold"/>
                                        <p:tgtEl>
                                          <p:spTgt spid="4">
                                            <p:txEl>
                                              <p:pRg st="185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7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1" dur="10000" fill="hold"/>
                                        <p:tgtEl>
                                          <p:spTgt spid="4">
                                            <p:txEl>
                                              <p:pRg st="187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10000" fill="hold"/>
                                        <p:tgtEl>
                                          <p:spTgt spid="4">
                                            <p:txEl>
                                              <p:pRg st="187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5" dur="10000" fill="hold"/>
                                        <p:tgtEl>
                                          <p:spTgt spid="4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6" dur="10000" fill="hold"/>
                                        <p:tgtEl>
                                          <p:spTgt spid="4">
                                            <p:txEl>
                                              <p:pRg st="188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9" dur="10000" fill="hold"/>
                                        <p:tgtEl>
                                          <p:spTgt spid="4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10000" fill="hold"/>
                                        <p:tgtEl>
                                          <p:spTgt spid="4">
                                            <p:txEl>
                                              <p:pRg st="189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3" dur="10000" fill="hold"/>
                                        <p:tgtEl>
                                          <p:spTgt spid="4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4" dur="10000" fill="hold"/>
                                        <p:tgtEl>
                                          <p:spTgt spid="4">
                                            <p:txEl>
                                              <p:pRg st="190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1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7" dur="10000" fill="hold"/>
                                        <p:tgtEl>
                                          <p:spTgt spid="4">
                                            <p:txEl>
                                              <p:pRg st="191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10000" fill="hold"/>
                                        <p:tgtEl>
                                          <p:spTgt spid="4">
                                            <p:txEl>
                                              <p:pRg st="191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2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1" dur="10000" fill="hold"/>
                                        <p:tgtEl>
                                          <p:spTgt spid="4">
                                            <p:txEl>
                                              <p:pRg st="192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0000" fill="hold"/>
                                        <p:tgtEl>
                                          <p:spTgt spid="4">
                                            <p:txEl>
                                              <p:pRg st="192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5" dur="10000" fill="hold"/>
                                        <p:tgtEl>
                                          <p:spTgt spid="4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10000" fill="hold"/>
                                        <p:tgtEl>
                                          <p:spTgt spid="4">
                                            <p:txEl>
                                              <p:pRg st="193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9" dur="10000" fill="hold"/>
                                        <p:tgtEl>
                                          <p:spTgt spid="4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10000" fill="hold"/>
                                        <p:tgtEl>
                                          <p:spTgt spid="4">
                                            <p:txEl>
                                              <p:pRg st="19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5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10000" fill="hold"/>
                                        <p:tgtEl>
                                          <p:spTgt spid="4">
                                            <p:txEl>
                                              <p:pRg st="195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10000" fill="hold"/>
                                        <p:tgtEl>
                                          <p:spTgt spid="4">
                                            <p:txEl>
                                              <p:pRg st="195" end="1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7" dur="10000" fill="hold"/>
                                        <p:tgtEl>
                                          <p:spTgt spid="4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10000" fill="hold"/>
                                        <p:tgtEl>
                                          <p:spTgt spid="4">
                                            <p:txEl>
                                              <p:pRg st="196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7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1" dur="10000" fill="hold"/>
                                        <p:tgtEl>
                                          <p:spTgt spid="4">
                                            <p:txEl>
                                              <p:pRg st="197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2" dur="10000" fill="hold"/>
                                        <p:tgtEl>
                                          <p:spTgt spid="4">
                                            <p:txEl>
                                              <p:pRg st="197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8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5" dur="10000" fill="hold"/>
                                        <p:tgtEl>
                                          <p:spTgt spid="4">
                                            <p:txEl>
                                              <p:pRg st="198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10000" fill="hold"/>
                                        <p:tgtEl>
                                          <p:spTgt spid="4">
                                            <p:txEl>
                                              <p:pRg st="198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9" dur="10000" fill="hold"/>
                                        <p:tgtEl>
                                          <p:spTgt spid="4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10000" fill="hold"/>
                                        <p:tgtEl>
                                          <p:spTgt spid="4">
                                            <p:txEl>
                                              <p:pRg st="199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3" dur="10000" fill="hold"/>
                                        <p:tgtEl>
                                          <p:spTgt spid="4">
                                            <p:txEl>
                                              <p:pRg st="20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4" dur="10000" fill="hold"/>
                                        <p:tgtEl>
                                          <p:spTgt spid="4">
                                            <p:txEl>
                                              <p:pRg st="20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1" end="2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7" dur="10000" fill="hold"/>
                                        <p:tgtEl>
                                          <p:spTgt spid="4">
                                            <p:txEl>
                                              <p:pRg st="201" end="20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10000" fill="hold"/>
                                        <p:tgtEl>
                                          <p:spTgt spid="4">
                                            <p:txEl>
                                              <p:pRg st="201" end="20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10000" fill="hold"/>
                                        <p:tgtEl>
                                          <p:spTgt spid="4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10000" fill="hold"/>
                                        <p:tgtEl>
                                          <p:spTgt spid="4">
                                            <p:txEl>
                                              <p:pRg st="20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3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5" dur="10000" fill="hold"/>
                                        <p:tgtEl>
                                          <p:spTgt spid="4">
                                            <p:txEl>
                                              <p:pRg st="203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10000" fill="hold"/>
                                        <p:tgtEl>
                                          <p:spTgt spid="4">
                                            <p:txEl>
                                              <p:pRg st="203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4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9" dur="10000" fill="hold"/>
                                        <p:tgtEl>
                                          <p:spTgt spid="4">
                                            <p:txEl>
                                              <p:pRg st="204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10000" fill="hold"/>
                                        <p:tgtEl>
                                          <p:spTgt spid="4">
                                            <p:txEl>
                                              <p:pRg st="204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3" dur="10000" fill="hold"/>
                                        <p:tgtEl>
                                          <p:spTgt spid="4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4" dur="10000" fill="hold"/>
                                        <p:tgtEl>
                                          <p:spTgt spid="4">
                                            <p:txEl>
                                              <p:pRg st="205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6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7" dur="10000" fill="hold"/>
                                        <p:tgtEl>
                                          <p:spTgt spid="4">
                                            <p:txEl>
                                              <p:pRg st="206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8" dur="10000" fill="hold"/>
                                        <p:tgtEl>
                                          <p:spTgt spid="4">
                                            <p:txEl>
                                              <p:pRg st="206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1" dur="10000" fill="hold"/>
                                        <p:tgtEl>
                                          <p:spTgt spid="4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10000" fill="hold"/>
                                        <p:tgtEl>
                                          <p:spTgt spid="4">
                                            <p:txEl>
                                              <p:pRg st="207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8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5" dur="10000" fill="hold"/>
                                        <p:tgtEl>
                                          <p:spTgt spid="4">
                                            <p:txEl>
                                              <p:pRg st="208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10000" fill="hold"/>
                                        <p:tgtEl>
                                          <p:spTgt spid="4">
                                            <p:txEl>
                                              <p:pRg st="208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10000" fill="hold"/>
                                        <p:tgtEl>
                                          <p:spTgt spid="4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10000" fill="hold"/>
                                        <p:tgtEl>
                                          <p:spTgt spid="4">
                                            <p:txEl>
                                              <p:pRg st="20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3" dur="10000" fill="hold"/>
                                        <p:tgtEl>
                                          <p:spTgt spid="4">
                                            <p:txEl>
                                              <p:pRg st="21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4" dur="10000" fill="hold"/>
                                        <p:tgtEl>
                                          <p:spTgt spid="4">
                                            <p:txEl>
                                              <p:pRg st="210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7" dur="10000" fill="hold"/>
                                        <p:tgtEl>
                                          <p:spTgt spid="4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10000" fill="hold"/>
                                        <p:tgtEl>
                                          <p:spTgt spid="4">
                                            <p:txEl>
                                              <p:pRg st="211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1" dur="10000" fill="hold"/>
                                        <p:tgtEl>
                                          <p:spTgt spid="4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2" dur="10000" fill="hold"/>
                                        <p:tgtEl>
                                          <p:spTgt spid="4">
                                            <p:txEl>
                                              <p:pRg st="212" end="2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3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5" dur="10000" fill="hold"/>
                                        <p:tgtEl>
                                          <p:spTgt spid="4">
                                            <p:txEl>
                                              <p:pRg st="213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0" fill="hold"/>
                                        <p:tgtEl>
                                          <p:spTgt spid="4">
                                            <p:txEl>
                                              <p:pRg st="213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9" dur="10000" fill="hold"/>
                                        <p:tgtEl>
                                          <p:spTgt spid="4">
                                            <p:txEl>
                                              <p:pRg st="21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0" dur="10000" fill="hold"/>
                                        <p:tgtEl>
                                          <p:spTgt spid="4">
                                            <p:txEl>
                                              <p:pRg st="21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3" dur="10000" fill="hold"/>
                                        <p:tgtEl>
                                          <p:spTgt spid="4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4" dur="10000" fill="hold"/>
                                        <p:tgtEl>
                                          <p:spTgt spid="4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7" dur="10000" fill="hold"/>
                                        <p:tgtEl>
                                          <p:spTgt spid="4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8" dur="10000" fill="hold"/>
                                        <p:tgtEl>
                                          <p:spTgt spid="4">
                                            <p:txEl>
                                              <p:pRg st="21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1" dur="10000" fill="hold"/>
                                        <p:tgtEl>
                                          <p:spTgt spid="4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2" dur="10000" fill="hold"/>
                                        <p:tgtEl>
                                          <p:spTgt spid="4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8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5" dur="10000" fill="hold"/>
                                        <p:tgtEl>
                                          <p:spTgt spid="4">
                                            <p:txEl>
                                              <p:pRg st="218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10000" fill="hold"/>
                                        <p:tgtEl>
                                          <p:spTgt spid="4">
                                            <p:txEl>
                                              <p:pRg st="218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9" dur="10000" fill="hold"/>
                                        <p:tgtEl>
                                          <p:spTgt spid="4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10000" fill="hold"/>
                                        <p:tgtEl>
                                          <p:spTgt spid="4">
                                            <p:txEl>
                                              <p:pRg st="21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3" dur="10000" fill="hold"/>
                                        <p:tgtEl>
                                          <p:spTgt spid="4">
                                            <p:txEl>
                                              <p:pRg st="22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4" dur="10000" fill="hold"/>
                                        <p:tgtEl>
                                          <p:spTgt spid="4">
                                            <p:txEl>
                                              <p:pRg st="220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2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7" dur="10000" fill="hold"/>
                                        <p:tgtEl>
                                          <p:spTgt spid="4">
                                            <p:txEl>
                                              <p:pRg st="222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8" dur="10000" fill="hold"/>
                                        <p:tgtEl>
                                          <p:spTgt spid="4">
                                            <p:txEl>
                                              <p:pRg st="222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1" dur="10000" fill="hold"/>
                                        <p:tgtEl>
                                          <p:spTgt spid="4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2" dur="10000" fill="hold"/>
                                        <p:tgtEl>
                                          <p:spTgt spid="4">
                                            <p:txEl>
                                              <p:pRg st="223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5" dur="10000" fill="hold"/>
                                        <p:tgtEl>
                                          <p:spTgt spid="4">
                                            <p:txEl>
                                              <p:pRg st="22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10000" fill="hold"/>
                                        <p:tgtEl>
                                          <p:spTgt spid="4">
                                            <p:txEl>
                                              <p:pRg st="22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6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9" dur="10000" fill="hold"/>
                                        <p:tgtEl>
                                          <p:spTgt spid="4">
                                            <p:txEl>
                                              <p:pRg st="226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0" dur="10000" fill="hold"/>
                                        <p:tgtEl>
                                          <p:spTgt spid="4">
                                            <p:txEl>
                                              <p:pRg st="226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：連鎖構築シミュレーション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6154"/>
          </a:xfrm>
        </p:spPr>
        <p:txBody>
          <a:bodyPr/>
          <a:lstStyle/>
          <a:p>
            <a:r>
              <a:rPr lang="ja-JP" altLang="en-US" dirty="0" smtClean="0"/>
              <a:t>ポテンシャル法、人の知識を適用した</a:t>
            </a:r>
            <a:r>
              <a:rPr lang="en-US" altLang="ja-JP" dirty="0" smtClean="0"/>
              <a:t>AI</a:t>
            </a:r>
          </a:p>
          <a:p>
            <a:r>
              <a:rPr lang="ja-JP" altLang="en-US" dirty="0" smtClean="0"/>
              <a:t>実験条件：</a:t>
            </a:r>
            <a:r>
              <a:rPr lang="en-US" altLang="ja-JP" dirty="0" smtClean="0"/>
              <a:t>32</a:t>
            </a:r>
            <a:r>
              <a:rPr lang="ja-JP" altLang="en-US" dirty="0" smtClean="0"/>
              <a:t>手</a:t>
            </a:r>
            <a:r>
              <a:rPr lang="en-US" altLang="ja-JP" dirty="0" smtClean="0"/>
              <a:t>+</a:t>
            </a:r>
            <a:r>
              <a:rPr lang="ja-JP" altLang="en-US" dirty="0" smtClean="0"/>
              <a:t>発動</a:t>
            </a:r>
            <a:r>
              <a:rPr lang="en-US" altLang="ja-JP" dirty="0" smtClean="0"/>
              <a:t>1</a:t>
            </a:r>
            <a:r>
              <a:rPr lang="ja-JP" altLang="en-US" dirty="0" smtClean="0"/>
              <a:t>手、</a:t>
            </a:r>
            <a:r>
              <a:rPr lang="en-US" altLang="ja-JP" dirty="0" smtClean="0"/>
              <a:t>50</a:t>
            </a:r>
            <a:r>
              <a:rPr lang="ja-JP" altLang="en-US" dirty="0" smtClean="0"/>
              <a:t>試行（同配石）</a:t>
            </a:r>
            <a:endParaRPr lang="en-US" altLang="ja-JP" dirty="0" smtClean="0"/>
          </a:p>
          <a:p>
            <a:endParaRPr kumimoji="1" lang="en-US" altLang="ja-JP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0" y="2776826"/>
            <a:ext cx="5091805" cy="3818854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671441" y="3004656"/>
            <a:ext cx="3841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平均</a:t>
            </a:r>
            <a:r>
              <a:rPr lang="ja-JP" altLang="en-US" sz="2400" dirty="0" smtClean="0"/>
              <a:t>連鎖数</a:t>
            </a:r>
            <a:endParaRPr lang="en-US" altLang="ja-JP" sz="2400" dirty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332890"/>
              </p:ext>
            </p:extLst>
          </p:nvPr>
        </p:nvGraphicFramePr>
        <p:xfrm>
          <a:off x="5720255" y="3563007"/>
          <a:ext cx="5633545" cy="14195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5876"/>
                <a:gridCol w="1187669"/>
              </a:tblGrid>
              <a:tr h="505123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ポテンシャル最大化法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5.96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ポテンシャル法の改良法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7.78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solidFill>
                            <a:schemeClr val="tx1"/>
                          </a:solidFill>
                        </a:rPr>
                        <a:t>人の知識を適用した</a:t>
                      </a:r>
                      <a:r>
                        <a:rPr kumimoji="1" lang="en-US" altLang="ja-JP" sz="2400" dirty="0" smtClean="0">
                          <a:solidFill>
                            <a:schemeClr val="tx1"/>
                          </a:solidFill>
                        </a:rPr>
                        <a:t>AI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</a:rPr>
                        <a:t>8.10</a:t>
                      </a:r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正方形/長方形 8"/>
          <p:cNvSpPr/>
          <p:nvPr/>
        </p:nvSpPr>
        <p:spPr>
          <a:xfrm>
            <a:off x="6613635" y="5614431"/>
            <a:ext cx="4758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u="sng" dirty="0" smtClean="0">
                <a:solidFill>
                  <a:srgbClr val="FF0000"/>
                </a:solidFill>
              </a:rPr>
              <a:t>人の知識で連鎖数が安定</a:t>
            </a:r>
            <a:endParaRPr lang="en-US" altLang="ja-JP" sz="3200" u="sng" dirty="0">
              <a:solidFill>
                <a:srgbClr val="FF0000"/>
              </a:solidFill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5778059" y="5645963"/>
            <a:ext cx="769883" cy="525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994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lang="en-US" altLang="ja-JP" dirty="0"/>
              <a:t>2</a:t>
            </a:r>
            <a:r>
              <a:rPr kumimoji="1" lang="ja-JP" altLang="en-US" dirty="0" smtClean="0"/>
              <a:t>：対戦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9805" y="1829238"/>
            <a:ext cx="10515600" cy="20005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kumimoji="1" lang="ja-JP" altLang="en-US" sz="3200" dirty="0" smtClean="0"/>
              <a:t>ゲーム内の</a:t>
            </a:r>
            <a:r>
              <a:rPr kumimoji="1" lang="en-US" altLang="ja-JP" sz="3200" dirty="0" smtClean="0"/>
              <a:t>AI</a:t>
            </a:r>
            <a:r>
              <a:rPr kumimoji="1" lang="ja-JP" altLang="en-US" sz="3200" dirty="0" smtClean="0"/>
              <a:t>と対戦</a:t>
            </a:r>
            <a:endParaRPr kumimoji="1" lang="en-US" altLang="ja-JP" sz="3200" dirty="0" smtClean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altLang="ja-JP" sz="2800" dirty="0" smtClean="0"/>
              <a:t>DQN</a:t>
            </a:r>
            <a:r>
              <a:rPr lang="ja-JP" altLang="en-US" sz="2800" dirty="0" smtClean="0"/>
              <a:t>：</a:t>
            </a:r>
            <a:r>
              <a:rPr lang="en-US" altLang="ja-JP" sz="2800" dirty="0" smtClean="0"/>
              <a:t>50000</a:t>
            </a:r>
            <a:r>
              <a:rPr lang="ja-JP" altLang="en-US" sz="2800" dirty="0" smtClean="0"/>
              <a:t>ステップ</a:t>
            </a:r>
            <a:r>
              <a:rPr lang="en-US" altLang="ja-JP" sz="2800" dirty="0" smtClean="0"/>
              <a:t>×100</a:t>
            </a:r>
            <a:r>
              <a:rPr lang="ja-JP" altLang="en-US" sz="2800" dirty="0" smtClean="0"/>
              <a:t>回学習</a:t>
            </a:r>
            <a:endParaRPr lang="en-US" altLang="ja-JP" sz="2800" dirty="0" smtClean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kumimoji="1" lang="ja-JP" altLang="en-US" sz="2800" dirty="0" smtClean="0"/>
              <a:t>人の知識適用</a:t>
            </a:r>
            <a:r>
              <a:rPr kumimoji="1" lang="en-US" altLang="ja-JP" sz="2800" dirty="0" smtClean="0"/>
              <a:t>AI</a:t>
            </a:r>
            <a:r>
              <a:rPr kumimoji="1" lang="ja-JP" altLang="en-US" sz="2800" dirty="0" smtClean="0"/>
              <a:t>：スコア閾値</a:t>
            </a:r>
            <a:r>
              <a:rPr kumimoji="1" lang="en-US" altLang="ja-JP" sz="2800" dirty="0" smtClean="0"/>
              <a:t>2100</a:t>
            </a:r>
            <a:r>
              <a:rPr kumimoji="1" lang="ja-JP" altLang="en-US" sz="2800" dirty="0" smtClean="0"/>
              <a:t>点で連鎖発動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754976"/>
              </p:ext>
            </p:extLst>
          </p:nvPr>
        </p:nvGraphicFramePr>
        <p:xfrm>
          <a:off x="157657" y="4335224"/>
          <a:ext cx="5906812" cy="1371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54012"/>
                <a:gridCol w="3352800"/>
              </a:tblGrid>
              <a:tr h="436473"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実装</a:t>
                      </a:r>
                      <a:r>
                        <a:rPr kumimoji="1" lang="en-US" altLang="ja-JP" sz="2400" dirty="0" smtClean="0"/>
                        <a:t>AI -</a:t>
                      </a:r>
                      <a:r>
                        <a:rPr kumimoji="1" lang="ja-JP" altLang="en-US" sz="2400" dirty="0" smtClean="0"/>
                        <a:t>ゲーム内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DQN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2 - 48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人の知識適用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r>
                        <a:rPr kumimoji="1" lang="en-US" altLang="ja-JP" sz="2400" dirty="0" smtClean="0"/>
                        <a:t> - 26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600266"/>
              </p:ext>
            </p:extLst>
          </p:nvPr>
        </p:nvGraphicFramePr>
        <p:xfrm>
          <a:off x="6295697" y="4335224"/>
          <a:ext cx="5791199" cy="1371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81220"/>
                <a:gridCol w="1370669"/>
                <a:gridCol w="1839310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実装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ゲーム内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DQN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smtClean="0"/>
                        <a:t>743.30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1790.12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人の知識適用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</a:rPr>
                        <a:t>4762.52</a:t>
                      </a:r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2703.74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1852448" y="5956797"/>
            <a:ext cx="79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u="sng" dirty="0" smtClean="0">
                <a:solidFill>
                  <a:srgbClr val="FF0000"/>
                </a:solidFill>
              </a:rPr>
              <a:t>人の知識を適用した</a:t>
            </a:r>
            <a:r>
              <a:rPr kumimoji="1" lang="en-US" altLang="ja-JP" sz="3200" u="sng" dirty="0" smtClean="0">
                <a:solidFill>
                  <a:srgbClr val="FF0000"/>
                </a:solidFill>
              </a:rPr>
              <a:t>AI</a:t>
            </a:r>
            <a:r>
              <a:rPr kumimoji="1" lang="ja-JP" altLang="en-US" sz="3200" u="sng" dirty="0" smtClean="0">
                <a:solidFill>
                  <a:srgbClr val="FF0000"/>
                </a:solidFill>
              </a:rPr>
              <a:t>が優れていた</a:t>
            </a:r>
            <a:endParaRPr kumimoji="1" lang="ja-JP" altLang="en-US" sz="3200" u="sng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0503" y="382925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勝利数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86145" y="3826171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平均スコア</a:t>
            </a:r>
            <a:endParaRPr kumimoji="1" lang="ja-JP" altLang="en-US" sz="2400" dirty="0"/>
          </a:p>
        </p:txBody>
      </p:sp>
      <p:pic>
        <p:nvPicPr>
          <p:cNvPr id="10" name="2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3517" y="55420"/>
            <a:ext cx="4053796" cy="30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90600" y="3424236"/>
            <a:ext cx="10515600" cy="1325563"/>
          </a:xfrm>
        </p:spPr>
        <p:txBody>
          <a:bodyPr/>
          <a:lstStyle/>
          <a:p>
            <a:r>
              <a:rPr lang="ja-JP" altLang="en-US" dirty="0" smtClean="0"/>
              <a:t>今後の課題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63712" y="1518494"/>
            <a:ext cx="9556535" cy="1825927"/>
          </a:xfrm>
        </p:spPr>
        <p:txBody>
          <a:bodyPr/>
          <a:lstStyle/>
          <a:p>
            <a:r>
              <a:rPr lang="ja-JP" altLang="en-US" dirty="0" smtClean="0"/>
              <a:t>機械学習よりルールベース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が強い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機械学習は解釈・改善が難しい</a:t>
            </a:r>
            <a:endParaRPr kumimoji="1" lang="en-US" altLang="ja-JP" dirty="0" smtClean="0"/>
          </a:p>
          <a:p>
            <a:r>
              <a:rPr lang="ja-JP" altLang="en-US" dirty="0" smtClean="0"/>
              <a:t>知識のルール化は困難な場合あり</a:t>
            </a:r>
            <a:endParaRPr lang="en-US" altLang="ja-JP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90600" y="275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考察</a:t>
            </a:r>
            <a:endParaRPr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468817" y="4637148"/>
            <a:ext cx="9283262" cy="190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人の棋譜を機械学習</a:t>
            </a:r>
            <a:endParaRPr lang="en-US" altLang="ja-JP" dirty="0" smtClean="0"/>
          </a:p>
          <a:p>
            <a:r>
              <a:rPr lang="ja-JP" altLang="en-US" dirty="0" smtClean="0">
                <a:sym typeface="Wingdings"/>
              </a:rPr>
              <a:t>機械学習と知識抽出の組み合わせ</a:t>
            </a:r>
            <a:endParaRPr lang="en-US" altLang="ja-JP" dirty="0" smtClean="0">
              <a:sym typeface="Wingdings"/>
            </a:endParaRPr>
          </a:p>
          <a:p>
            <a:r>
              <a:rPr lang="ja-JP" altLang="en-US" dirty="0" smtClean="0"/>
              <a:t>人を楽しませる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endParaRPr lang="en-US" altLang="ja-JP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220717" y="3247697"/>
            <a:ext cx="11361683" cy="21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25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3874</TotalTime>
  <Words>735</Words>
  <Application>Microsoft Office PowerPoint</Application>
  <PresentationFormat>ユーザー設定</PresentationFormat>
  <Paragraphs>339</Paragraphs>
  <Slides>11</Slides>
  <Notes>2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2" baseType="lpstr">
      <vt:lpstr>ホワイト</vt:lpstr>
      <vt:lpstr>対戦型パズルゲームにおける 機械学習AIと人間の知識を用いたAIの比較</vt:lpstr>
      <vt:lpstr>背景：ゲームAIの現状</vt:lpstr>
      <vt:lpstr>目的</vt:lpstr>
      <vt:lpstr>ぷよぷよ</vt:lpstr>
      <vt:lpstr>連鎖ポテンシャル法[1][2]</vt:lpstr>
      <vt:lpstr>人の知識を適用したAI</vt:lpstr>
      <vt:lpstr>実験1：連鎖構築シミュレーション</vt:lpstr>
      <vt:lpstr>実験2：対戦</vt:lpstr>
      <vt:lpstr>今後の課題</vt:lpstr>
      <vt:lpstr>まとめ</vt:lpstr>
      <vt:lpstr>DQN: Deep Q-Learning[1]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captain</cp:lastModifiedBy>
  <cp:revision>47</cp:revision>
  <cp:lastPrinted>2017-02-10T03:08:47Z</cp:lastPrinted>
  <dcterms:created xsi:type="dcterms:W3CDTF">2017-02-07T14:14:26Z</dcterms:created>
  <dcterms:modified xsi:type="dcterms:W3CDTF">2017-02-11T13:00:00Z</dcterms:modified>
</cp:coreProperties>
</file>